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2" r:id="rId26"/>
    <p:sldId id="281" r:id="rId27"/>
    <p:sldId id="283" r:id="rId28"/>
    <p:sldId id="280"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592"/>
    <a:srgbClr val="AAC3E8"/>
    <a:srgbClr val="1F2C8F"/>
    <a:srgbClr val="FDFAF6"/>
    <a:srgbClr val="F5CD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p:scale>
          <a:sx n="75" d="100"/>
          <a:sy n="75" d="100"/>
        </p:scale>
        <p:origin x="1138" y="4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2B7F8-472D-4F82-962C-5C8159F118B2}" type="datetimeFigureOut">
              <a:rPr lang="en-ZA" smtClean="0"/>
              <a:t>2024/11/04</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FF54D-2CDC-46DC-B385-5F9DC289595F}" type="slidenum">
              <a:rPr lang="en-ZA" smtClean="0"/>
              <a:t>‹#›</a:t>
            </a:fld>
            <a:endParaRPr lang="en-ZA"/>
          </a:p>
        </p:txBody>
      </p:sp>
    </p:spTree>
    <p:extLst>
      <p:ext uri="{BB962C8B-B14F-4D97-AF65-F5344CB8AC3E}">
        <p14:creationId xmlns:p14="http://schemas.microsoft.com/office/powerpoint/2010/main" val="1057992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353FF54D-2CDC-46DC-B385-5F9DC289595F}" type="slidenum">
              <a:rPr lang="en-ZA" smtClean="0"/>
              <a:t>27</a:t>
            </a:fld>
            <a:endParaRPr lang="en-ZA"/>
          </a:p>
        </p:txBody>
      </p:sp>
    </p:spTree>
    <p:extLst>
      <p:ext uri="{BB962C8B-B14F-4D97-AF65-F5344CB8AC3E}">
        <p14:creationId xmlns:p14="http://schemas.microsoft.com/office/powerpoint/2010/main" val="1598314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12EA8-C409-D487-200A-DD85A958DB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FEC5C5C7-FC52-7F27-3BCD-72078B9A2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99152AC7-67ED-30E7-8A0F-242E4B08CB66}"/>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1D354653-7763-A5EC-EDB5-3109DAD7BF1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05ACB59-9BBB-E292-4AC6-5C3381965779}"/>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88205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065C2-BBC3-DAA3-467C-899728718067}"/>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A643669-BE4F-F822-D1CE-BCB9D58BAB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D9F0DB4-978F-DE0B-ABD1-F23E5F8EFB13}"/>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33C66D03-590D-E57D-688A-B2DD73A868C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168CEB4-96CC-C487-31FD-E4BDC666EC66}"/>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2325649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C716E-1336-8AAA-1405-EE26418BDC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5AD38F6-4149-E6BF-9B11-4513A2D744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B762F0C-2250-1D5A-C780-2681E937E869}"/>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3906EF69-9069-FE19-8153-639F3D22D48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48546A6-3482-8A7F-E388-4380166643FC}"/>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355429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7A34-3889-3F55-A030-0617A762D08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5CB4642-C7DF-A9D8-C4AC-61EE8EA001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690C489-92F6-032F-B155-0938A4E79F09}"/>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A15273A0-5B21-CCE9-2F8B-3B71E4BC974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647DBDE-5B04-36DF-D8EF-1DFCCA910298}"/>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1558207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5D85F-0CD1-3F08-011F-B775663335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8629CA5D-6B47-8B6D-56DC-769E8ED9F5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F83AA-6A86-7C7B-E2B1-8119AFE6F069}"/>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1A71A5C9-CB66-3AAB-95E0-AB9F9364A870}"/>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A6496D6-D5FD-897C-D4EE-8232FB74EC7B}"/>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226633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207F-5589-FE9C-8EA0-C8BCAF001DC5}"/>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440B0ED-2BBD-270F-FCDF-0416AE6DE8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120F87C6-5008-A320-A850-81C9C0F84C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DF41D8E5-EFF0-2D19-2A92-79447A711A18}"/>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6" name="Footer Placeholder 5">
            <a:extLst>
              <a:ext uri="{FF2B5EF4-FFF2-40B4-BE49-F238E27FC236}">
                <a16:creationId xmlns:a16="http://schemas.microsoft.com/office/drawing/2014/main" id="{000B0110-4E17-6CD6-02F6-ACF4FC5D8015}"/>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8794490E-C89D-0EC3-406A-A0CCA73A453A}"/>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2413620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FCB3-7045-AF03-0075-3F125C132FB4}"/>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409A08BF-CFB0-715F-1319-402D8F6C00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DA6AC8-8F3D-50D2-264D-692655EE3C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46A10070-685E-E4C1-EBA0-391CAC2ED9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61F70-999D-B905-3BF1-FF5A7D4214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8363F37A-D728-46E2-D18E-AAEBAD6CE02C}"/>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8" name="Footer Placeholder 7">
            <a:extLst>
              <a:ext uri="{FF2B5EF4-FFF2-40B4-BE49-F238E27FC236}">
                <a16:creationId xmlns:a16="http://schemas.microsoft.com/office/drawing/2014/main" id="{9F3776EC-4BED-47A7-20D1-E63738444B5E}"/>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ADF60F42-2210-BDE8-6047-FE211FA3A8D2}"/>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469571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DD77-E307-69DC-FFC1-D6CF81DD4115}"/>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11B8B14F-35BD-9AFB-8290-7D4F37E01C1E}"/>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4" name="Footer Placeholder 3">
            <a:extLst>
              <a:ext uri="{FF2B5EF4-FFF2-40B4-BE49-F238E27FC236}">
                <a16:creationId xmlns:a16="http://schemas.microsoft.com/office/drawing/2014/main" id="{60BB189C-FA8C-B858-D91C-C72898EE45BF}"/>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72293270-A8AD-1FB0-2F11-308CFE222DCC}"/>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30789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7AADF-6AA8-B1F2-3390-3402E8752C52}"/>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3" name="Footer Placeholder 2">
            <a:extLst>
              <a:ext uri="{FF2B5EF4-FFF2-40B4-BE49-F238E27FC236}">
                <a16:creationId xmlns:a16="http://schemas.microsoft.com/office/drawing/2014/main" id="{590CD30D-5843-8C49-32D0-A7E0C62BBA63}"/>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5C4FBB4E-1FC6-939A-FB61-CDBBC10AAEB2}"/>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635968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5D0C-DD52-E44A-4457-03FCADBAB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3836D559-FB0D-5289-19DD-F870E5FCBD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FAB98C50-D65A-46F0-CC03-97AE658D02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C9D1E-D3B8-0E46-193C-839B1D2C29E1}"/>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6" name="Footer Placeholder 5">
            <a:extLst>
              <a:ext uri="{FF2B5EF4-FFF2-40B4-BE49-F238E27FC236}">
                <a16:creationId xmlns:a16="http://schemas.microsoft.com/office/drawing/2014/main" id="{B4A47E03-50F1-D848-905A-088150B86D78}"/>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ECC6BCB-6CBA-9D09-3D00-4EE82E0CB6C9}"/>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2788199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3611-3CB3-6E67-C38A-FDD627D96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A5AAEA1-DD95-826D-FF8A-EA122F0A30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2F32E99-3993-70C8-18BE-C2E93EAEBC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030CF-B729-AFB4-26CC-D6F308D90098}"/>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6" name="Footer Placeholder 5">
            <a:extLst>
              <a:ext uri="{FF2B5EF4-FFF2-40B4-BE49-F238E27FC236}">
                <a16:creationId xmlns:a16="http://schemas.microsoft.com/office/drawing/2014/main" id="{3319C89D-2E6D-50A2-BA77-32FEF1EA54F7}"/>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0B9F88B7-C356-102B-D2AC-BF6D3D050616}"/>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4070511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E9092D-10A4-7E5F-6A69-45DE29109D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3AFC4F0-6848-2DD7-26CC-66EB38DECE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3CBD759-5727-A397-F6B4-54996D610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D2DC6563-6B67-3151-88D7-EC90B618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F5F44413-589D-61F7-53D0-87DC871760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C31C696-80F2-4BFF-9723-13720370F5AC}" type="slidenum">
              <a:rPr lang="en-ZA" smtClean="0"/>
              <a:t>‹#›</a:t>
            </a:fld>
            <a:endParaRPr lang="en-ZA"/>
          </a:p>
        </p:txBody>
      </p:sp>
    </p:spTree>
    <p:extLst>
      <p:ext uri="{BB962C8B-B14F-4D97-AF65-F5344CB8AC3E}">
        <p14:creationId xmlns:p14="http://schemas.microsoft.com/office/powerpoint/2010/main" val="149633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4E0135-97C4-AE1E-4159-6810E42FEC80}"/>
              </a:ext>
            </a:extLst>
          </p:cNvPr>
          <p:cNvSpPr/>
          <p:nvPr/>
        </p:nvSpPr>
        <p:spPr>
          <a:xfrm>
            <a:off x="0" y="-193040"/>
            <a:ext cx="6238240" cy="724408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Rectangle 4">
            <a:extLst>
              <a:ext uri="{FF2B5EF4-FFF2-40B4-BE49-F238E27FC236}">
                <a16:creationId xmlns:a16="http://schemas.microsoft.com/office/drawing/2014/main" id="{B26FAF33-87CA-0FED-72AE-719324756243}"/>
              </a:ext>
            </a:extLst>
          </p:cNvPr>
          <p:cNvSpPr/>
          <p:nvPr/>
        </p:nvSpPr>
        <p:spPr>
          <a:xfrm>
            <a:off x="6238240" y="-193040"/>
            <a:ext cx="6238240" cy="724408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0" name="Group 9">
            <a:extLst>
              <a:ext uri="{FF2B5EF4-FFF2-40B4-BE49-F238E27FC236}">
                <a16:creationId xmlns:a16="http://schemas.microsoft.com/office/drawing/2014/main" id="{35EDADF5-3C2D-CB44-E702-9FCDA6261B93}"/>
              </a:ext>
            </a:extLst>
          </p:cNvPr>
          <p:cNvGrpSpPr/>
          <p:nvPr/>
        </p:nvGrpSpPr>
        <p:grpSpPr>
          <a:xfrm>
            <a:off x="2354580" y="1625600"/>
            <a:ext cx="7767320" cy="7767320"/>
            <a:chOff x="2354580" y="1625600"/>
            <a:chExt cx="7767320" cy="7767320"/>
          </a:xfrm>
        </p:grpSpPr>
        <p:sp>
          <p:nvSpPr>
            <p:cNvPr id="7" name="Oval 6">
              <a:extLst>
                <a:ext uri="{FF2B5EF4-FFF2-40B4-BE49-F238E27FC236}">
                  <a16:creationId xmlns:a16="http://schemas.microsoft.com/office/drawing/2014/main" id="{53E00B63-2159-EABF-DDD1-E9E81AEE4CED}"/>
                </a:ext>
              </a:extLst>
            </p:cNvPr>
            <p:cNvSpPr/>
            <p:nvPr/>
          </p:nvSpPr>
          <p:spPr>
            <a:xfrm>
              <a:off x="2354580" y="1625600"/>
              <a:ext cx="7767320" cy="7767320"/>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FF9FF299-F507-F9A0-9253-2DB575D567EF}"/>
                </a:ext>
              </a:extLst>
            </p:cNvPr>
            <p:cNvSpPr/>
            <p:nvPr/>
          </p:nvSpPr>
          <p:spPr>
            <a:xfrm>
              <a:off x="2354580" y="5537200"/>
              <a:ext cx="7767320" cy="3434080"/>
            </a:xfrm>
            <a:prstGeom prst="rect">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2" name="Group 11">
            <a:extLst>
              <a:ext uri="{FF2B5EF4-FFF2-40B4-BE49-F238E27FC236}">
                <a16:creationId xmlns:a16="http://schemas.microsoft.com/office/drawing/2014/main" id="{C4DCE106-00D6-FA48-A49E-4E26C1E5FADA}"/>
              </a:ext>
            </a:extLst>
          </p:cNvPr>
          <p:cNvGrpSpPr/>
          <p:nvPr/>
        </p:nvGrpSpPr>
        <p:grpSpPr>
          <a:xfrm>
            <a:off x="3073400" y="-2849880"/>
            <a:ext cx="6329680" cy="7132320"/>
            <a:chOff x="3073400" y="-3535680"/>
            <a:chExt cx="6329680" cy="7132320"/>
          </a:xfrm>
        </p:grpSpPr>
        <p:sp>
          <p:nvSpPr>
            <p:cNvPr id="6" name="Oval 5">
              <a:extLst>
                <a:ext uri="{FF2B5EF4-FFF2-40B4-BE49-F238E27FC236}">
                  <a16:creationId xmlns:a16="http://schemas.microsoft.com/office/drawing/2014/main" id="{07D3E9CD-1AE1-A658-76C4-285175AD9D9A}"/>
                </a:ext>
              </a:extLst>
            </p:cNvPr>
            <p:cNvSpPr/>
            <p:nvPr/>
          </p:nvSpPr>
          <p:spPr>
            <a:xfrm>
              <a:off x="3073400" y="-2733040"/>
              <a:ext cx="6329680" cy="632968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FB07543B-10FD-149E-F612-BE435AD782E7}"/>
                </a:ext>
              </a:extLst>
            </p:cNvPr>
            <p:cNvSpPr/>
            <p:nvPr/>
          </p:nvSpPr>
          <p:spPr>
            <a:xfrm>
              <a:off x="3073400" y="-3535680"/>
              <a:ext cx="6329680" cy="39522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3" name="TextBox 12">
            <a:extLst>
              <a:ext uri="{FF2B5EF4-FFF2-40B4-BE49-F238E27FC236}">
                <a16:creationId xmlns:a16="http://schemas.microsoft.com/office/drawing/2014/main" id="{EA4E8BAA-5428-16F9-E97C-25AC285BAF06}"/>
              </a:ext>
            </a:extLst>
          </p:cNvPr>
          <p:cNvSpPr txBox="1"/>
          <p:nvPr/>
        </p:nvSpPr>
        <p:spPr>
          <a:xfrm>
            <a:off x="3636009" y="2047300"/>
            <a:ext cx="5204460" cy="1569660"/>
          </a:xfrm>
          <a:prstGeom prst="rect">
            <a:avLst/>
          </a:prstGeom>
          <a:noFill/>
        </p:spPr>
        <p:txBody>
          <a:bodyPr wrap="square" rtlCol="0">
            <a:spAutoFit/>
          </a:bodyPr>
          <a:lstStyle/>
          <a:p>
            <a:pPr algn="ctr"/>
            <a:r>
              <a:rPr lang="en-ZA" sz="4800" b="1" dirty="0">
                <a:solidFill>
                  <a:srgbClr val="1F2C8F"/>
                </a:solidFill>
                <a:latin typeface="+mj-lt"/>
              </a:rPr>
              <a:t>CITY</a:t>
            </a:r>
            <a:br>
              <a:rPr lang="en-ZA" sz="4800" b="1" dirty="0">
                <a:solidFill>
                  <a:srgbClr val="1F2C8F"/>
                </a:solidFill>
                <a:latin typeface="+mj-lt"/>
              </a:rPr>
            </a:br>
            <a:r>
              <a:rPr lang="en-ZA" sz="4800" b="1" dirty="0">
                <a:solidFill>
                  <a:srgbClr val="1F2C8F"/>
                </a:solidFill>
                <a:latin typeface="+mj-lt"/>
              </a:rPr>
              <a:t>BUILDER</a:t>
            </a:r>
          </a:p>
        </p:txBody>
      </p:sp>
      <p:sp>
        <p:nvSpPr>
          <p:cNvPr id="14" name="TextBox 13">
            <a:extLst>
              <a:ext uri="{FF2B5EF4-FFF2-40B4-BE49-F238E27FC236}">
                <a16:creationId xmlns:a16="http://schemas.microsoft.com/office/drawing/2014/main" id="{52214689-FFFE-7C6F-E093-D610B11B3F65}"/>
              </a:ext>
            </a:extLst>
          </p:cNvPr>
          <p:cNvSpPr txBox="1"/>
          <p:nvPr/>
        </p:nvSpPr>
        <p:spPr>
          <a:xfrm>
            <a:off x="4392076" y="1369982"/>
            <a:ext cx="3692325" cy="461665"/>
          </a:xfrm>
          <a:prstGeom prst="rect">
            <a:avLst/>
          </a:prstGeom>
          <a:noFill/>
        </p:spPr>
        <p:txBody>
          <a:bodyPr wrap="square" rtlCol="0">
            <a:spAutoFit/>
          </a:bodyPr>
          <a:lstStyle/>
          <a:p>
            <a:pPr algn="ctr"/>
            <a:r>
              <a:rPr lang="en-ZA" sz="2400" b="1" dirty="0" err="1">
                <a:solidFill>
                  <a:srgbClr val="1F2C8F"/>
                </a:solidFill>
              </a:rPr>
              <a:t>GitGud</a:t>
            </a:r>
            <a:endParaRPr lang="en-ZA" sz="2400" b="1" dirty="0">
              <a:solidFill>
                <a:srgbClr val="1F2C8F"/>
              </a:solidFill>
            </a:endParaRPr>
          </a:p>
        </p:txBody>
      </p:sp>
    </p:spTree>
    <p:extLst>
      <p:ext uri="{BB962C8B-B14F-4D97-AF65-F5344CB8AC3E}">
        <p14:creationId xmlns:p14="http://schemas.microsoft.com/office/powerpoint/2010/main" val="508728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1193C7ED-A6D8-6D7D-FBFF-51ABB9C8D999}"/>
            </a:ext>
          </a:extLst>
        </p:cNvPr>
        <p:cNvGrpSpPr/>
        <p:nvPr/>
      </p:nvGrpSpPr>
      <p:grpSpPr>
        <a:xfrm>
          <a:off x="0" y="0"/>
          <a:ext cx="0" cy="0"/>
          <a:chOff x="0" y="0"/>
          <a:chExt cx="0" cy="0"/>
        </a:xfrm>
      </p:grpSpPr>
      <p:pic>
        <p:nvPicPr>
          <p:cNvPr id="10" name="Picture 9" descr="Cranes on a building&#10;&#10;Description automatically generated">
            <a:extLst>
              <a:ext uri="{FF2B5EF4-FFF2-40B4-BE49-F238E27FC236}">
                <a16:creationId xmlns:a16="http://schemas.microsoft.com/office/drawing/2014/main" id="{F52A618B-6C4F-0371-928B-4C7F6F9CC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15263"/>
            <a:ext cx="12192000" cy="8127154"/>
          </a:xfrm>
          <a:prstGeom prst="rect">
            <a:avLst/>
          </a:prstGeom>
        </p:spPr>
      </p:pic>
      <p:pic>
        <p:nvPicPr>
          <p:cNvPr id="5" name="Picture 4" descr="A street with purple flowers&#10;&#10;Description automatically generated">
            <a:extLst>
              <a:ext uri="{FF2B5EF4-FFF2-40B4-BE49-F238E27FC236}">
                <a16:creationId xmlns:a16="http://schemas.microsoft.com/office/drawing/2014/main" id="{D3D09F9A-8E6E-9947-AA47-5A8073545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640" y="-2270760"/>
            <a:ext cx="17099280" cy="11399520"/>
          </a:xfrm>
          <a:prstGeom prst="rect">
            <a:avLst/>
          </a:prstGeom>
        </p:spPr>
      </p:pic>
      <p:sp>
        <p:nvSpPr>
          <p:cNvPr id="8" name="Rectangle: Rounded Corners 7">
            <a:extLst>
              <a:ext uri="{FF2B5EF4-FFF2-40B4-BE49-F238E27FC236}">
                <a16:creationId xmlns:a16="http://schemas.microsoft.com/office/drawing/2014/main" id="{63777B27-C8CB-0BC8-0A83-742F0CDFAE69}"/>
              </a:ext>
            </a:extLst>
          </p:cNvPr>
          <p:cNvSpPr/>
          <p:nvPr/>
        </p:nvSpPr>
        <p:spPr>
          <a:xfrm>
            <a:off x="3990407" y="196178"/>
            <a:ext cx="4576943" cy="1117509"/>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04E6ECB9-C91F-D4C0-C19C-6AA61C119B73}"/>
              </a:ext>
            </a:extLst>
          </p:cNvPr>
          <p:cNvSpPr txBox="1"/>
          <p:nvPr/>
        </p:nvSpPr>
        <p:spPr>
          <a:xfrm>
            <a:off x="3676649" y="400990"/>
            <a:ext cx="5204460" cy="707886"/>
          </a:xfrm>
          <a:prstGeom prst="rect">
            <a:avLst/>
          </a:prstGeom>
          <a:noFill/>
        </p:spPr>
        <p:txBody>
          <a:bodyPr wrap="square" rtlCol="0">
            <a:spAutoFit/>
          </a:bodyPr>
          <a:lstStyle/>
          <a:p>
            <a:pPr algn="ctr"/>
            <a:r>
              <a:rPr lang="en-ZA" sz="4000" b="1" dirty="0">
                <a:solidFill>
                  <a:srgbClr val="1F2C8F"/>
                </a:solidFill>
                <a:latin typeface="+mj-lt"/>
              </a:rPr>
              <a:t>ASSUMPTIONS</a:t>
            </a:r>
          </a:p>
        </p:txBody>
      </p:sp>
      <p:sp>
        <p:nvSpPr>
          <p:cNvPr id="2" name="Rectangle 1">
            <a:extLst>
              <a:ext uri="{FF2B5EF4-FFF2-40B4-BE49-F238E27FC236}">
                <a16:creationId xmlns:a16="http://schemas.microsoft.com/office/drawing/2014/main" id="{2F407A47-9087-82A9-1FDF-43666978818D}"/>
              </a:ext>
            </a:extLst>
          </p:cNvPr>
          <p:cNvSpPr/>
          <p:nvPr/>
        </p:nvSpPr>
        <p:spPr>
          <a:xfrm>
            <a:off x="624840" y="2002406"/>
            <a:ext cx="10629900" cy="4245994"/>
          </a:xfrm>
          <a:prstGeom prst="rect">
            <a:avLst/>
          </a:prstGeom>
          <a:solidFill>
            <a:srgbClr val="AAC3E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Rectangle 5">
            <a:extLst>
              <a:ext uri="{FF2B5EF4-FFF2-40B4-BE49-F238E27FC236}">
                <a16:creationId xmlns:a16="http://schemas.microsoft.com/office/drawing/2014/main" id="{1B6F44FD-41D8-10CF-2E34-9F8CED4910B5}"/>
              </a:ext>
            </a:extLst>
          </p:cNvPr>
          <p:cNvSpPr/>
          <p:nvPr/>
        </p:nvSpPr>
        <p:spPr>
          <a:xfrm>
            <a:off x="14580868" y="-1275080"/>
            <a:ext cx="6096001" cy="813308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BE0912EE-F931-EBB5-E10B-97925B45D358}"/>
              </a:ext>
            </a:extLst>
          </p:cNvPr>
          <p:cNvSpPr txBox="1"/>
          <p:nvPr/>
        </p:nvSpPr>
        <p:spPr>
          <a:xfrm>
            <a:off x="937260" y="2264545"/>
            <a:ext cx="10066020" cy="3816429"/>
          </a:xfrm>
          <a:prstGeom prst="rect">
            <a:avLst/>
          </a:prstGeom>
          <a:noFill/>
        </p:spPr>
        <p:txBody>
          <a:bodyPr wrap="square" rtlCol="0">
            <a:spAutoFit/>
          </a:bodyPr>
          <a:lstStyle/>
          <a:p>
            <a:pPr marL="285750" indent="-285750">
              <a:buFont typeface="Arial" panose="020B0604020202020204" pitchFamily="34" charset="0"/>
              <a:buChar char="•"/>
            </a:pPr>
            <a:r>
              <a:rPr lang="en-US" sz="2200" dirty="0"/>
              <a:t>New citizens only arrive from a highway thus no need to handle an exponential population growth .</a:t>
            </a:r>
          </a:p>
          <a:p>
            <a:pPr marL="285750" indent="-285750">
              <a:buFont typeface="Arial" panose="020B0604020202020204" pitchFamily="34" charset="0"/>
              <a:buChar char="•"/>
            </a:pPr>
            <a:r>
              <a:rPr lang="en-US" sz="2200" dirty="0"/>
              <a:t>Tax would only be collected from one source (Citizens, shops, factories) at a time .</a:t>
            </a:r>
          </a:p>
          <a:p>
            <a:pPr marL="285750" indent="-285750">
              <a:buFont typeface="Arial" panose="020B0604020202020204" pitchFamily="34" charset="0"/>
              <a:buChar char="•"/>
            </a:pPr>
            <a:r>
              <a:rPr lang="en-US" sz="2200" dirty="0"/>
              <a:t>Residents only have 5 states of satisfaction. It is not an 0 to 100 scale like with most city builders .</a:t>
            </a:r>
          </a:p>
          <a:p>
            <a:pPr marL="285750" indent="-285750">
              <a:buFont typeface="Arial" panose="020B0604020202020204" pitchFamily="34" charset="0"/>
              <a:buChar char="•"/>
            </a:pPr>
            <a:r>
              <a:rPr lang="en-US" sz="2200" dirty="0"/>
              <a:t>Residential buildings will always exist before a citizen so homeless citizens are not a factor .</a:t>
            </a:r>
          </a:p>
          <a:p>
            <a:pPr marL="285750" indent="-285750">
              <a:buFont typeface="Arial" panose="020B0604020202020204" pitchFamily="34" charset="0"/>
              <a:buChar char="•"/>
            </a:pPr>
            <a:r>
              <a:rPr lang="en-US" sz="2200" dirty="0"/>
              <a:t>Buildings may have only one type (Residential, Commercial, Industrial). No combination of multiple buildings exists .</a:t>
            </a:r>
          </a:p>
          <a:p>
            <a:pPr marL="285750" indent="-285750">
              <a:buFont typeface="Arial" panose="020B0604020202020204" pitchFamily="34" charset="0"/>
              <a:buChar char="•"/>
            </a:pPr>
            <a:r>
              <a:rPr lang="en-US" sz="2200" dirty="0"/>
              <a:t>Citizens can only live in one residential building. They cannot have 2 houses.</a:t>
            </a:r>
            <a:endParaRPr lang="en-ZA" sz="2200" dirty="0"/>
          </a:p>
        </p:txBody>
      </p:sp>
    </p:spTree>
    <p:extLst>
      <p:ext uri="{BB962C8B-B14F-4D97-AF65-F5344CB8AC3E}">
        <p14:creationId xmlns:p14="http://schemas.microsoft.com/office/powerpoint/2010/main" val="294735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9ED8C982-977A-977E-4E24-EB3998104103}"/>
            </a:ext>
          </a:extLst>
        </p:cNvPr>
        <p:cNvGrpSpPr/>
        <p:nvPr/>
      </p:nvGrpSpPr>
      <p:grpSpPr>
        <a:xfrm>
          <a:off x="0" y="0"/>
          <a:ext cx="0" cy="0"/>
          <a:chOff x="0" y="0"/>
          <a:chExt cx="0" cy="0"/>
        </a:xfrm>
      </p:grpSpPr>
      <p:pic>
        <p:nvPicPr>
          <p:cNvPr id="4" name="Picture 3" descr="Cranes on a building&#10;&#10;Description automatically generated">
            <a:extLst>
              <a:ext uri="{FF2B5EF4-FFF2-40B4-BE49-F238E27FC236}">
                <a16:creationId xmlns:a16="http://schemas.microsoft.com/office/drawing/2014/main" id="{B1D71368-685B-8795-9C39-CEA0AA788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577"/>
            <a:ext cx="12192000" cy="8127154"/>
          </a:xfrm>
          <a:prstGeom prst="rect">
            <a:avLst/>
          </a:prstGeom>
        </p:spPr>
      </p:pic>
      <p:pic>
        <p:nvPicPr>
          <p:cNvPr id="5" name="Picture 4" descr="A street with purple flowers&#10;&#10;Description automatically generated">
            <a:extLst>
              <a:ext uri="{FF2B5EF4-FFF2-40B4-BE49-F238E27FC236}">
                <a16:creationId xmlns:a16="http://schemas.microsoft.com/office/drawing/2014/main" id="{10B6827D-3715-BC05-8B5D-8F7C2DE70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4097000"/>
            <a:ext cx="17099280" cy="11399520"/>
          </a:xfrm>
          <a:prstGeom prst="rect">
            <a:avLst/>
          </a:prstGeom>
        </p:spPr>
      </p:pic>
      <p:sp>
        <p:nvSpPr>
          <p:cNvPr id="8" name="Rectangle: Rounded Corners 7">
            <a:extLst>
              <a:ext uri="{FF2B5EF4-FFF2-40B4-BE49-F238E27FC236}">
                <a16:creationId xmlns:a16="http://schemas.microsoft.com/office/drawing/2014/main" id="{0114F05E-CDE0-7189-D385-1AE12DD4A743}"/>
              </a:ext>
            </a:extLst>
          </p:cNvPr>
          <p:cNvSpPr/>
          <p:nvPr/>
        </p:nvSpPr>
        <p:spPr>
          <a:xfrm>
            <a:off x="4036126" y="4735506"/>
            <a:ext cx="4576943" cy="1754542"/>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E73A4A26-5CD5-F4E7-A456-E491CA7208AA}"/>
              </a:ext>
            </a:extLst>
          </p:cNvPr>
          <p:cNvSpPr txBox="1"/>
          <p:nvPr/>
        </p:nvSpPr>
        <p:spPr>
          <a:xfrm>
            <a:off x="3722367" y="4951057"/>
            <a:ext cx="5204460" cy="1323439"/>
          </a:xfrm>
          <a:prstGeom prst="rect">
            <a:avLst/>
          </a:prstGeom>
          <a:noFill/>
        </p:spPr>
        <p:txBody>
          <a:bodyPr wrap="square" rtlCol="0">
            <a:spAutoFit/>
          </a:bodyPr>
          <a:lstStyle/>
          <a:p>
            <a:pPr algn="ctr"/>
            <a:r>
              <a:rPr lang="en-ZA" sz="4000" b="1" dirty="0">
                <a:solidFill>
                  <a:srgbClr val="1F2C8F"/>
                </a:solidFill>
                <a:latin typeface="+mj-lt"/>
              </a:rPr>
              <a:t>IDENTIFIED</a:t>
            </a:r>
          </a:p>
          <a:p>
            <a:pPr algn="ctr"/>
            <a:r>
              <a:rPr lang="en-ZA" sz="4000" b="1" dirty="0">
                <a:solidFill>
                  <a:srgbClr val="1F2C8F"/>
                </a:solidFill>
                <a:latin typeface="+mj-lt"/>
              </a:rPr>
              <a:t>PATTERNS</a:t>
            </a:r>
          </a:p>
        </p:txBody>
      </p:sp>
      <p:sp>
        <p:nvSpPr>
          <p:cNvPr id="6" name="Rectangle 5">
            <a:extLst>
              <a:ext uri="{FF2B5EF4-FFF2-40B4-BE49-F238E27FC236}">
                <a16:creationId xmlns:a16="http://schemas.microsoft.com/office/drawing/2014/main" id="{59CFD102-3A2F-D790-AE69-794DCE3E035B}"/>
              </a:ext>
            </a:extLst>
          </p:cNvPr>
          <p:cNvSpPr/>
          <p:nvPr/>
        </p:nvSpPr>
        <p:spPr>
          <a:xfrm>
            <a:off x="14580868" y="-1275080"/>
            <a:ext cx="6096001" cy="813308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692643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454CFFE3-A373-D091-D736-5152DA9CB425}"/>
            </a:ext>
          </a:extLst>
        </p:cNvPr>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16482B95-0D07-F133-E403-C9B95B51F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1520287"/>
            <a:ext cx="10607040" cy="5219506"/>
          </a:xfrm>
          <a:prstGeom prst="rect">
            <a:avLst/>
          </a:prstGeom>
        </p:spPr>
      </p:pic>
      <p:pic>
        <p:nvPicPr>
          <p:cNvPr id="4" name="Picture 3" descr="Cranes on a building&#10;&#10;Description automatically generated">
            <a:extLst>
              <a:ext uri="{FF2B5EF4-FFF2-40B4-BE49-F238E27FC236}">
                <a16:creationId xmlns:a16="http://schemas.microsoft.com/office/drawing/2014/main" id="{C485514A-9C7C-2A28-4470-95170937A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82337"/>
            <a:ext cx="12192000" cy="8127154"/>
          </a:xfrm>
          <a:prstGeom prst="rect">
            <a:avLst/>
          </a:prstGeom>
        </p:spPr>
      </p:pic>
      <p:sp>
        <p:nvSpPr>
          <p:cNvPr id="8" name="Rectangle: Rounded Corners 7">
            <a:extLst>
              <a:ext uri="{FF2B5EF4-FFF2-40B4-BE49-F238E27FC236}">
                <a16:creationId xmlns:a16="http://schemas.microsoft.com/office/drawing/2014/main" id="{25ADB7FD-F031-1295-B7E9-EC4CF515B188}"/>
              </a:ext>
            </a:extLst>
          </p:cNvPr>
          <p:cNvSpPr/>
          <p:nvPr/>
        </p:nvSpPr>
        <p:spPr>
          <a:xfrm>
            <a:off x="4036126" y="285426"/>
            <a:ext cx="4576943" cy="1754542"/>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B3CA3F08-001C-AD3D-4D67-5BF3017DEEF8}"/>
              </a:ext>
            </a:extLst>
          </p:cNvPr>
          <p:cNvSpPr txBox="1"/>
          <p:nvPr/>
        </p:nvSpPr>
        <p:spPr>
          <a:xfrm>
            <a:off x="3722367" y="500977"/>
            <a:ext cx="5204460" cy="1323439"/>
          </a:xfrm>
          <a:prstGeom prst="rect">
            <a:avLst/>
          </a:prstGeom>
          <a:noFill/>
        </p:spPr>
        <p:txBody>
          <a:bodyPr wrap="square" rtlCol="0">
            <a:spAutoFit/>
          </a:bodyPr>
          <a:lstStyle/>
          <a:p>
            <a:pPr algn="ctr"/>
            <a:r>
              <a:rPr lang="en-ZA" sz="4000" b="1" dirty="0">
                <a:solidFill>
                  <a:srgbClr val="1F2C8F"/>
                </a:solidFill>
                <a:latin typeface="+mj-lt"/>
              </a:rPr>
              <a:t>SYSTEM</a:t>
            </a:r>
          </a:p>
          <a:p>
            <a:pPr algn="ctr"/>
            <a:r>
              <a:rPr lang="en-ZA" sz="4000" b="1" dirty="0">
                <a:solidFill>
                  <a:srgbClr val="1F2C8F"/>
                </a:solidFill>
                <a:latin typeface="+mj-lt"/>
              </a:rPr>
              <a:t>UML</a:t>
            </a:r>
          </a:p>
        </p:txBody>
      </p:sp>
      <p:sp>
        <p:nvSpPr>
          <p:cNvPr id="6" name="Rectangle 5">
            <a:extLst>
              <a:ext uri="{FF2B5EF4-FFF2-40B4-BE49-F238E27FC236}">
                <a16:creationId xmlns:a16="http://schemas.microsoft.com/office/drawing/2014/main" id="{1A9A4BBA-EA7D-F987-6F22-726AA0AA2181}"/>
              </a:ext>
            </a:extLst>
          </p:cNvPr>
          <p:cNvSpPr/>
          <p:nvPr/>
        </p:nvSpPr>
        <p:spPr>
          <a:xfrm>
            <a:off x="14580868" y="-1275080"/>
            <a:ext cx="6096001" cy="813308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Rectangle 1">
            <a:extLst>
              <a:ext uri="{FF2B5EF4-FFF2-40B4-BE49-F238E27FC236}">
                <a16:creationId xmlns:a16="http://schemas.microsoft.com/office/drawing/2014/main" id="{A9B3F72B-4082-D3C1-A9EE-B7BC3503395C}"/>
              </a:ext>
            </a:extLst>
          </p:cNvPr>
          <p:cNvSpPr/>
          <p:nvPr/>
        </p:nvSpPr>
        <p:spPr>
          <a:xfrm>
            <a:off x="-6964284"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2566469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7A71A074-68E2-2151-C06F-037C5297FABD}"/>
            </a:ext>
          </a:extLst>
        </p:cNvPr>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851DC308-462A-D692-453C-8D9F7E7E1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326" y="7581313"/>
            <a:ext cx="5274876" cy="227117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E81ACB6-3018-1242-B2CB-38F4F44B2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123" y="-2590800"/>
            <a:ext cx="45656697" cy="22466721"/>
          </a:xfrm>
          <a:prstGeom prst="rect">
            <a:avLst/>
          </a:prstGeom>
        </p:spPr>
      </p:pic>
      <p:sp>
        <p:nvSpPr>
          <p:cNvPr id="2" name="Rectangle 1">
            <a:extLst>
              <a:ext uri="{FF2B5EF4-FFF2-40B4-BE49-F238E27FC236}">
                <a16:creationId xmlns:a16="http://schemas.microsoft.com/office/drawing/2014/main" id="{B11F3AD4-92B2-3D1D-C15C-0938CC6EFFB5}"/>
              </a:ext>
            </a:extLst>
          </p:cNvPr>
          <p:cNvSpPr/>
          <p:nvPr/>
        </p:nvSpPr>
        <p:spPr>
          <a:xfrm>
            <a:off x="-12319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D88783A6-BA8C-2642-C615-D3F4ED15B702}"/>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1FAB8938-0A39-D5AD-F1CC-C5164FC8CDF9}"/>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SINGLETON</a:t>
            </a:r>
          </a:p>
        </p:txBody>
      </p:sp>
      <p:sp>
        <p:nvSpPr>
          <p:cNvPr id="3" name="TextBox 2">
            <a:extLst>
              <a:ext uri="{FF2B5EF4-FFF2-40B4-BE49-F238E27FC236}">
                <a16:creationId xmlns:a16="http://schemas.microsoft.com/office/drawing/2014/main" id="{2C08C887-93A7-C209-9AF0-3BDED3F3BDE0}"/>
              </a:ext>
            </a:extLst>
          </p:cNvPr>
          <p:cNvSpPr txBox="1"/>
          <p:nvPr/>
        </p:nvSpPr>
        <p:spPr>
          <a:xfrm>
            <a:off x="384174" y="1655180"/>
            <a:ext cx="5204460"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Ensure that there is only one instance of a class that manages critical shared resources like power plants, water supply, or the city budget.</a:t>
            </a:r>
          </a:p>
          <a:p>
            <a:pPr marL="285750" indent="-285750">
              <a:buFont typeface="Arial" panose="020B0604020202020204" pitchFamily="34" charset="0"/>
              <a:buChar char="•"/>
            </a:pPr>
            <a:r>
              <a:rPr lang="en-US" b="1" dirty="0"/>
              <a:t>Justification:</a:t>
            </a:r>
            <a:r>
              <a:rPr lang="en-US" dirty="0"/>
              <a:t> You want to avoid having multiple conflicting instances of resource management systems. A single global instance ensures consistent resource allocation and proper tracking.</a:t>
            </a:r>
          </a:p>
          <a:p>
            <a:pPr marL="285750" indent="-285750">
              <a:buFont typeface="Arial" panose="020B0604020202020204" pitchFamily="34" charset="0"/>
              <a:buChar char="•"/>
            </a:pPr>
            <a:endParaRPr lang="en-US" dirty="0"/>
          </a:p>
          <a:p>
            <a:r>
              <a:rPr lang="en-ZA" b="1" u="sng" dirty="0"/>
              <a:t>Participants:</a:t>
            </a:r>
            <a:br>
              <a:rPr lang="en-ZA" dirty="0"/>
            </a:br>
            <a:r>
              <a:rPr lang="en-ZA" b="1" dirty="0"/>
              <a:t>Singleton</a:t>
            </a:r>
            <a:r>
              <a:rPr lang="en-ZA" dirty="0"/>
              <a:t> - </a:t>
            </a:r>
            <a:r>
              <a:rPr lang="en-ZA" dirty="0" err="1"/>
              <a:t>ResourceManager</a:t>
            </a:r>
            <a:endParaRPr lang="en-ZA" dirty="0"/>
          </a:p>
        </p:txBody>
      </p:sp>
    </p:spTree>
    <p:extLst>
      <p:ext uri="{BB962C8B-B14F-4D97-AF65-F5344CB8AC3E}">
        <p14:creationId xmlns:p14="http://schemas.microsoft.com/office/powerpoint/2010/main" val="3146076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E52876F3-73B6-6466-A47D-E7AFA39A7D3E}"/>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9F5991B-6994-C9FF-084D-EDC43F738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195" y="532826"/>
            <a:ext cx="26261538" cy="12922761"/>
          </a:xfrm>
          <a:prstGeom prst="rect">
            <a:avLst/>
          </a:prstGeom>
        </p:spPr>
      </p:pic>
      <p:sp>
        <p:nvSpPr>
          <p:cNvPr id="2" name="Rectangle 1">
            <a:extLst>
              <a:ext uri="{FF2B5EF4-FFF2-40B4-BE49-F238E27FC236}">
                <a16:creationId xmlns:a16="http://schemas.microsoft.com/office/drawing/2014/main" id="{3AF6D940-AFF4-FF89-4B10-C25092286D23}"/>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4B61FB46-1322-A30C-6B1C-832049549B8F}"/>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E8B45565-564D-2396-B50C-CBAC1F2EA0E5}"/>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FACTORY</a:t>
            </a:r>
          </a:p>
        </p:txBody>
      </p:sp>
      <p:sp>
        <p:nvSpPr>
          <p:cNvPr id="3" name="TextBox 2">
            <a:extLst>
              <a:ext uri="{FF2B5EF4-FFF2-40B4-BE49-F238E27FC236}">
                <a16:creationId xmlns:a16="http://schemas.microsoft.com/office/drawing/2014/main" id="{0A1AD30B-7C70-2CD0-6451-0FF9718259A9}"/>
              </a:ext>
            </a:extLst>
          </p:cNvPr>
          <p:cNvSpPr txBox="1"/>
          <p:nvPr/>
        </p:nvSpPr>
        <p:spPr>
          <a:xfrm>
            <a:off x="0" y="1655180"/>
            <a:ext cx="5960962" cy="4862870"/>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 Simplify the creation of complex objects such as buildings (residential, commercial, industrial) by using a Factory that abstracts the instantiation process.</a:t>
            </a:r>
          </a:p>
          <a:p>
            <a:pPr marL="285750" indent="-285750">
              <a:buFont typeface="Arial" panose="020B0604020202020204" pitchFamily="34" charset="0"/>
              <a:buChar char="•"/>
            </a:pPr>
            <a:r>
              <a:rPr lang="en-US" b="1" dirty="0"/>
              <a:t>Justification:</a:t>
            </a:r>
            <a:r>
              <a:rPr lang="en-US" dirty="0"/>
              <a:t> Buildings have different attributes, and using a Factory allows you to create objects based on specific conditions without exposing the creation logic. This keeps the system flexible as new types of buildings can be added easily.</a:t>
            </a:r>
          </a:p>
          <a:p>
            <a:pPr marL="285750" indent="-285750">
              <a:buFont typeface="Arial" panose="020B0604020202020204" pitchFamily="34" charset="0"/>
              <a:buChar char="•"/>
            </a:pPr>
            <a:endParaRPr lang="en-US" dirty="0"/>
          </a:p>
          <a:p>
            <a:r>
              <a:rPr lang="en-ZA" b="1" u="sng" dirty="0"/>
              <a:t>Participants:</a:t>
            </a:r>
            <a:br>
              <a:rPr lang="en-ZA" dirty="0"/>
            </a:br>
            <a:r>
              <a:rPr lang="en-ZA" sz="1400" b="1" dirty="0"/>
              <a:t>Creator</a:t>
            </a:r>
            <a:r>
              <a:rPr lang="en-ZA" sz="1400" dirty="0"/>
              <a:t> - </a:t>
            </a:r>
            <a:r>
              <a:rPr lang="en-ZA" sz="1400" dirty="0" err="1"/>
              <a:t>BuildingFactory</a:t>
            </a:r>
            <a:r>
              <a:rPr lang="en-ZA" sz="1400" dirty="0"/>
              <a:t> </a:t>
            </a:r>
          </a:p>
          <a:p>
            <a:r>
              <a:rPr lang="en-ZA" sz="1400" b="1" dirty="0" err="1"/>
              <a:t>ConcreteCreator</a:t>
            </a:r>
            <a:r>
              <a:rPr lang="en-ZA" sz="1400" dirty="0"/>
              <a:t> - </a:t>
            </a:r>
            <a:r>
              <a:rPr lang="en-ZA" sz="1400" dirty="0" err="1"/>
              <a:t>IndustrialBuildingFactory</a:t>
            </a:r>
            <a:r>
              <a:rPr lang="en-ZA" sz="1400" dirty="0"/>
              <a:t>, </a:t>
            </a:r>
            <a:r>
              <a:rPr lang="en-ZA" sz="1400" dirty="0" err="1"/>
              <a:t>CommercialBuildingFactory</a:t>
            </a:r>
            <a:r>
              <a:rPr lang="en-ZA" sz="1400" dirty="0"/>
              <a:t>, </a:t>
            </a:r>
            <a:r>
              <a:rPr lang="en-ZA" sz="1400" dirty="0" err="1"/>
              <a:t>ResidentialBuildingFactory</a:t>
            </a:r>
            <a:r>
              <a:rPr lang="en-ZA" sz="1400" dirty="0"/>
              <a:t>, </a:t>
            </a:r>
            <a:r>
              <a:rPr lang="en-ZA" sz="1400" dirty="0" err="1"/>
              <a:t>LandmarkFactory</a:t>
            </a:r>
            <a:r>
              <a:rPr lang="en-ZA" sz="1400" dirty="0"/>
              <a:t>, </a:t>
            </a:r>
            <a:r>
              <a:rPr lang="en-ZA" sz="1400" dirty="0" err="1"/>
              <a:t>TrafficBuildingFactory</a:t>
            </a:r>
            <a:r>
              <a:rPr lang="en-ZA" sz="1400" dirty="0"/>
              <a:t>, </a:t>
            </a:r>
            <a:r>
              <a:rPr lang="en-ZA" sz="1400" dirty="0" err="1"/>
              <a:t>BuildingWithCoffeeShopFactory</a:t>
            </a:r>
            <a:r>
              <a:rPr lang="en-ZA" sz="1400" dirty="0"/>
              <a:t>, </a:t>
            </a:r>
            <a:r>
              <a:rPr lang="en-ZA" sz="1400" dirty="0" err="1"/>
              <a:t>BuildingWithParkingFactory</a:t>
            </a:r>
            <a:endParaRPr lang="en-ZA" sz="1400" dirty="0"/>
          </a:p>
          <a:p>
            <a:r>
              <a:rPr lang="en-ZA" sz="1400" b="1" dirty="0"/>
              <a:t>Product</a:t>
            </a:r>
            <a:r>
              <a:rPr lang="en-ZA" sz="1400" dirty="0"/>
              <a:t> - Building </a:t>
            </a:r>
          </a:p>
          <a:p>
            <a:r>
              <a:rPr lang="en-ZA" sz="1400" b="1" dirty="0" err="1"/>
              <a:t>ConcreteProduct</a:t>
            </a:r>
            <a:r>
              <a:rPr lang="en-ZA" sz="1400" dirty="0"/>
              <a:t> - </a:t>
            </a:r>
            <a:r>
              <a:rPr lang="en-ZA" sz="1400" dirty="0" err="1"/>
              <a:t>IndustrialBuilding</a:t>
            </a:r>
            <a:r>
              <a:rPr lang="en-ZA" sz="1400" dirty="0"/>
              <a:t>, </a:t>
            </a:r>
            <a:r>
              <a:rPr lang="en-ZA" sz="1400" dirty="0" err="1"/>
              <a:t>CommercialBuilding</a:t>
            </a:r>
            <a:r>
              <a:rPr lang="en-ZA" sz="1400" dirty="0"/>
              <a:t>, </a:t>
            </a:r>
            <a:r>
              <a:rPr lang="en-ZA" sz="1400" dirty="0" err="1"/>
              <a:t>ResidentialBuilding</a:t>
            </a:r>
            <a:r>
              <a:rPr lang="en-ZA" sz="1400" dirty="0"/>
              <a:t>, Landmark, </a:t>
            </a:r>
            <a:r>
              <a:rPr lang="en-ZA" sz="1400" dirty="0" err="1"/>
              <a:t>TrafficBuilding</a:t>
            </a:r>
            <a:r>
              <a:rPr lang="en-ZA" sz="1400" dirty="0"/>
              <a:t>, </a:t>
            </a:r>
            <a:r>
              <a:rPr lang="en-ZA" sz="1400" dirty="0" err="1"/>
              <a:t>BuildingWithCoffeeShop</a:t>
            </a:r>
            <a:r>
              <a:rPr lang="en-ZA" sz="1400" dirty="0"/>
              <a:t>, </a:t>
            </a:r>
            <a:r>
              <a:rPr lang="en-ZA" sz="1400" dirty="0" err="1"/>
              <a:t>BuildingWithParking</a:t>
            </a:r>
            <a:endParaRPr lang="en-ZA" sz="1600" dirty="0"/>
          </a:p>
        </p:txBody>
      </p:sp>
    </p:spTree>
    <p:extLst>
      <p:ext uri="{BB962C8B-B14F-4D97-AF65-F5344CB8AC3E}">
        <p14:creationId xmlns:p14="http://schemas.microsoft.com/office/powerpoint/2010/main" val="385017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2D0020AE-2AAF-A573-67AE-A3A6C531F9FC}"/>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2461D667-77C1-8894-414A-D062E1472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604" y="532826"/>
            <a:ext cx="26261538" cy="12922761"/>
          </a:xfrm>
          <a:prstGeom prst="rect">
            <a:avLst/>
          </a:prstGeom>
        </p:spPr>
      </p:pic>
      <p:sp>
        <p:nvSpPr>
          <p:cNvPr id="2" name="Rectangle 1">
            <a:extLst>
              <a:ext uri="{FF2B5EF4-FFF2-40B4-BE49-F238E27FC236}">
                <a16:creationId xmlns:a16="http://schemas.microsoft.com/office/drawing/2014/main" id="{3480CE02-542B-230E-3CC7-07F542047313}"/>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D319DE91-9079-E89D-0213-384C885B6DA0}"/>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8CD0C870-F8E1-70F3-1D97-EFA1124C40BB}"/>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FACTORY</a:t>
            </a:r>
          </a:p>
        </p:txBody>
      </p:sp>
      <p:sp>
        <p:nvSpPr>
          <p:cNvPr id="3" name="TextBox 2">
            <a:extLst>
              <a:ext uri="{FF2B5EF4-FFF2-40B4-BE49-F238E27FC236}">
                <a16:creationId xmlns:a16="http://schemas.microsoft.com/office/drawing/2014/main" id="{94550E5A-5576-8099-6C9D-07D34C57B980}"/>
              </a:ext>
            </a:extLst>
          </p:cNvPr>
          <p:cNvSpPr txBox="1"/>
          <p:nvPr/>
        </p:nvSpPr>
        <p:spPr>
          <a:xfrm>
            <a:off x="0" y="1655180"/>
            <a:ext cx="5960962" cy="4862870"/>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 Simplify the creation of complex objects such as buildings (residential, commercial, industrial) by using a Factory that abstracts the instantiation process.</a:t>
            </a:r>
          </a:p>
          <a:p>
            <a:pPr marL="285750" indent="-285750">
              <a:buFont typeface="Arial" panose="020B0604020202020204" pitchFamily="34" charset="0"/>
              <a:buChar char="•"/>
            </a:pPr>
            <a:r>
              <a:rPr lang="en-US" b="1" dirty="0"/>
              <a:t>Justification:</a:t>
            </a:r>
            <a:r>
              <a:rPr lang="en-US" dirty="0"/>
              <a:t> Buildings have different attributes, and using a Factory allows you to create objects based on specific conditions without exposing the creation logic. This keeps the system flexible as new types of buildings can be added easily.</a:t>
            </a:r>
          </a:p>
          <a:p>
            <a:pPr marL="285750" indent="-285750">
              <a:buFont typeface="Arial" panose="020B0604020202020204" pitchFamily="34" charset="0"/>
              <a:buChar char="•"/>
            </a:pPr>
            <a:endParaRPr lang="en-US" dirty="0"/>
          </a:p>
          <a:p>
            <a:r>
              <a:rPr lang="en-ZA" b="1" u="sng" dirty="0"/>
              <a:t>Participants:</a:t>
            </a:r>
            <a:br>
              <a:rPr lang="en-ZA" dirty="0"/>
            </a:br>
            <a:r>
              <a:rPr lang="en-ZA" sz="1400" b="1" dirty="0"/>
              <a:t>Creator</a:t>
            </a:r>
            <a:r>
              <a:rPr lang="en-ZA" sz="1400" dirty="0"/>
              <a:t> - </a:t>
            </a:r>
            <a:r>
              <a:rPr lang="en-ZA" sz="1400" dirty="0" err="1"/>
              <a:t>BuildingFactory</a:t>
            </a:r>
            <a:r>
              <a:rPr lang="en-ZA" sz="1400" dirty="0"/>
              <a:t> </a:t>
            </a:r>
          </a:p>
          <a:p>
            <a:r>
              <a:rPr lang="en-ZA" sz="1400" b="1" dirty="0" err="1"/>
              <a:t>ConcreteCreator</a:t>
            </a:r>
            <a:r>
              <a:rPr lang="en-ZA" sz="1400" dirty="0"/>
              <a:t> - </a:t>
            </a:r>
            <a:r>
              <a:rPr lang="en-ZA" sz="1400" dirty="0" err="1"/>
              <a:t>IndustrialBuildingFactory</a:t>
            </a:r>
            <a:r>
              <a:rPr lang="en-ZA" sz="1400" dirty="0"/>
              <a:t>, </a:t>
            </a:r>
            <a:r>
              <a:rPr lang="en-ZA" sz="1400" dirty="0" err="1"/>
              <a:t>CommercialBuildingFactory</a:t>
            </a:r>
            <a:r>
              <a:rPr lang="en-ZA" sz="1400" dirty="0"/>
              <a:t>, </a:t>
            </a:r>
            <a:r>
              <a:rPr lang="en-ZA" sz="1400" dirty="0" err="1"/>
              <a:t>ResidentialBuildingFactory</a:t>
            </a:r>
            <a:r>
              <a:rPr lang="en-ZA" sz="1400" dirty="0"/>
              <a:t>, </a:t>
            </a:r>
            <a:r>
              <a:rPr lang="en-ZA" sz="1400" dirty="0" err="1"/>
              <a:t>LandmarkFactory</a:t>
            </a:r>
            <a:r>
              <a:rPr lang="en-ZA" sz="1400" dirty="0"/>
              <a:t>, </a:t>
            </a:r>
            <a:r>
              <a:rPr lang="en-ZA" sz="1400" dirty="0" err="1"/>
              <a:t>TrafficBuildingFactory</a:t>
            </a:r>
            <a:r>
              <a:rPr lang="en-ZA" sz="1400" dirty="0"/>
              <a:t>, </a:t>
            </a:r>
            <a:r>
              <a:rPr lang="en-ZA" sz="1400" dirty="0" err="1"/>
              <a:t>BuildingWithCoffeeShopFactory</a:t>
            </a:r>
            <a:r>
              <a:rPr lang="en-ZA" sz="1400" dirty="0"/>
              <a:t>, </a:t>
            </a:r>
            <a:r>
              <a:rPr lang="en-ZA" sz="1400" dirty="0" err="1"/>
              <a:t>BuildingWithParkingFactory</a:t>
            </a:r>
            <a:endParaRPr lang="en-ZA" sz="1400" dirty="0"/>
          </a:p>
          <a:p>
            <a:r>
              <a:rPr lang="en-ZA" sz="1400" b="1" dirty="0"/>
              <a:t>Product</a:t>
            </a:r>
            <a:r>
              <a:rPr lang="en-ZA" sz="1400" dirty="0"/>
              <a:t> - Building </a:t>
            </a:r>
          </a:p>
          <a:p>
            <a:r>
              <a:rPr lang="en-ZA" sz="1400" b="1" dirty="0" err="1"/>
              <a:t>ConcreteProduct</a:t>
            </a:r>
            <a:r>
              <a:rPr lang="en-ZA" sz="1400" dirty="0"/>
              <a:t> - </a:t>
            </a:r>
            <a:r>
              <a:rPr lang="en-ZA" sz="1400" dirty="0" err="1"/>
              <a:t>IndustrialBuilding</a:t>
            </a:r>
            <a:r>
              <a:rPr lang="en-ZA" sz="1400" dirty="0"/>
              <a:t>, </a:t>
            </a:r>
            <a:r>
              <a:rPr lang="en-ZA" sz="1400" dirty="0" err="1"/>
              <a:t>CommercialBuilding</a:t>
            </a:r>
            <a:r>
              <a:rPr lang="en-ZA" sz="1400" dirty="0"/>
              <a:t>, </a:t>
            </a:r>
            <a:r>
              <a:rPr lang="en-ZA" sz="1400" dirty="0" err="1"/>
              <a:t>ResidentialBuilding</a:t>
            </a:r>
            <a:r>
              <a:rPr lang="en-ZA" sz="1400" dirty="0"/>
              <a:t>, Landmark, </a:t>
            </a:r>
            <a:r>
              <a:rPr lang="en-ZA" sz="1400" dirty="0" err="1"/>
              <a:t>TrafficBuilding</a:t>
            </a:r>
            <a:r>
              <a:rPr lang="en-ZA" sz="1400" dirty="0"/>
              <a:t>, </a:t>
            </a:r>
            <a:r>
              <a:rPr lang="en-ZA" sz="1400" dirty="0" err="1"/>
              <a:t>BuildingWithCoffeeShop</a:t>
            </a:r>
            <a:r>
              <a:rPr lang="en-ZA" sz="1400" dirty="0"/>
              <a:t>, </a:t>
            </a:r>
            <a:r>
              <a:rPr lang="en-ZA" sz="1400" dirty="0" err="1"/>
              <a:t>BuildingWithParking</a:t>
            </a:r>
            <a:endParaRPr lang="en-ZA" sz="1600" dirty="0"/>
          </a:p>
        </p:txBody>
      </p:sp>
    </p:spTree>
    <p:extLst>
      <p:ext uri="{BB962C8B-B14F-4D97-AF65-F5344CB8AC3E}">
        <p14:creationId xmlns:p14="http://schemas.microsoft.com/office/powerpoint/2010/main" val="2245426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3607A868-F627-912E-E806-3BA8E2B71980}"/>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011A2A8C-FFE5-B4F8-AF77-662F5C8EA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3187" y="532826"/>
            <a:ext cx="26261538" cy="12922761"/>
          </a:xfrm>
          <a:prstGeom prst="rect">
            <a:avLst/>
          </a:prstGeom>
        </p:spPr>
      </p:pic>
      <p:sp>
        <p:nvSpPr>
          <p:cNvPr id="2" name="Rectangle 1">
            <a:extLst>
              <a:ext uri="{FF2B5EF4-FFF2-40B4-BE49-F238E27FC236}">
                <a16:creationId xmlns:a16="http://schemas.microsoft.com/office/drawing/2014/main" id="{53638A89-3BAD-2680-F17C-E1B3027F929A}"/>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9C10F5D8-D374-DBA0-C40D-84D939929CC5}"/>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CBCC247A-3697-F3E3-16C4-EAE7C846A63E}"/>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FACTORY</a:t>
            </a:r>
          </a:p>
        </p:txBody>
      </p:sp>
      <p:sp>
        <p:nvSpPr>
          <p:cNvPr id="3" name="TextBox 2">
            <a:extLst>
              <a:ext uri="{FF2B5EF4-FFF2-40B4-BE49-F238E27FC236}">
                <a16:creationId xmlns:a16="http://schemas.microsoft.com/office/drawing/2014/main" id="{E126868F-EDAF-6B2F-0A40-BF4883E979F0}"/>
              </a:ext>
            </a:extLst>
          </p:cNvPr>
          <p:cNvSpPr txBox="1"/>
          <p:nvPr/>
        </p:nvSpPr>
        <p:spPr>
          <a:xfrm>
            <a:off x="0" y="1655180"/>
            <a:ext cx="5960962" cy="4862870"/>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 Simplify the creation of complex objects such as buildings (residential, commercial, industrial) by using a Factory that abstracts the instantiation process.</a:t>
            </a:r>
          </a:p>
          <a:p>
            <a:pPr marL="285750" indent="-285750">
              <a:buFont typeface="Arial" panose="020B0604020202020204" pitchFamily="34" charset="0"/>
              <a:buChar char="•"/>
            </a:pPr>
            <a:r>
              <a:rPr lang="en-US" b="1" dirty="0"/>
              <a:t>Justification:</a:t>
            </a:r>
            <a:r>
              <a:rPr lang="en-US" dirty="0"/>
              <a:t> Buildings have different attributes, and using a Factory allows you to create objects based on specific conditions without exposing the creation logic. This keeps the system flexible as new types of buildings can be added easily.</a:t>
            </a:r>
          </a:p>
          <a:p>
            <a:pPr marL="285750" indent="-285750">
              <a:buFont typeface="Arial" panose="020B0604020202020204" pitchFamily="34" charset="0"/>
              <a:buChar char="•"/>
            </a:pPr>
            <a:endParaRPr lang="en-US" dirty="0"/>
          </a:p>
          <a:p>
            <a:r>
              <a:rPr lang="en-ZA" b="1" u="sng" dirty="0"/>
              <a:t>Participants:</a:t>
            </a:r>
            <a:br>
              <a:rPr lang="en-ZA" dirty="0"/>
            </a:br>
            <a:r>
              <a:rPr lang="en-ZA" sz="1400" b="1" dirty="0"/>
              <a:t>Creator</a:t>
            </a:r>
            <a:r>
              <a:rPr lang="en-ZA" sz="1400" dirty="0"/>
              <a:t> - </a:t>
            </a:r>
            <a:r>
              <a:rPr lang="en-ZA" sz="1400" dirty="0" err="1"/>
              <a:t>BuildingFactory</a:t>
            </a:r>
            <a:r>
              <a:rPr lang="en-ZA" sz="1400" dirty="0"/>
              <a:t> </a:t>
            </a:r>
          </a:p>
          <a:p>
            <a:r>
              <a:rPr lang="en-ZA" sz="1400" b="1" dirty="0" err="1"/>
              <a:t>ConcreteCreator</a:t>
            </a:r>
            <a:r>
              <a:rPr lang="en-ZA" sz="1400" dirty="0"/>
              <a:t> - </a:t>
            </a:r>
            <a:r>
              <a:rPr lang="en-ZA" sz="1400" dirty="0" err="1"/>
              <a:t>IndustrialBuildingFactory</a:t>
            </a:r>
            <a:r>
              <a:rPr lang="en-ZA" sz="1400" dirty="0"/>
              <a:t>, </a:t>
            </a:r>
            <a:r>
              <a:rPr lang="en-ZA" sz="1400" dirty="0" err="1"/>
              <a:t>CommercialBuildingFactory</a:t>
            </a:r>
            <a:r>
              <a:rPr lang="en-ZA" sz="1400" dirty="0"/>
              <a:t>, </a:t>
            </a:r>
            <a:r>
              <a:rPr lang="en-ZA" sz="1400" dirty="0" err="1"/>
              <a:t>ResidentialBuildingFactory</a:t>
            </a:r>
            <a:r>
              <a:rPr lang="en-ZA" sz="1400" dirty="0"/>
              <a:t>, </a:t>
            </a:r>
            <a:r>
              <a:rPr lang="en-ZA" sz="1400" dirty="0" err="1"/>
              <a:t>LandmarkFactory</a:t>
            </a:r>
            <a:r>
              <a:rPr lang="en-ZA" sz="1400" dirty="0"/>
              <a:t>, </a:t>
            </a:r>
            <a:r>
              <a:rPr lang="en-ZA" sz="1400" dirty="0" err="1"/>
              <a:t>TrafficBuildingFactory</a:t>
            </a:r>
            <a:r>
              <a:rPr lang="en-ZA" sz="1400" dirty="0"/>
              <a:t>, </a:t>
            </a:r>
            <a:r>
              <a:rPr lang="en-ZA" sz="1400" dirty="0" err="1"/>
              <a:t>BuildingWithCoffeeShopFactory</a:t>
            </a:r>
            <a:r>
              <a:rPr lang="en-ZA" sz="1400" dirty="0"/>
              <a:t>, </a:t>
            </a:r>
            <a:r>
              <a:rPr lang="en-ZA" sz="1400" dirty="0" err="1"/>
              <a:t>BuildingWithParkingFactory</a:t>
            </a:r>
            <a:endParaRPr lang="en-ZA" sz="1400" dirty="0"/>
          </a:p>
          <a:p>
            <a:r>
              <a:rPr lang="en-ZA" sz="1400" b="1" dirty="0"/>
              <a:t>Product</a:t>
            </a:r>
            <a:r>
              <a:rPr lang="en-ZA" sz="1400" dirty="0"/>
              <a:t> - Building </a:t>
            </a:r>
          </a:p>
          <a:p>
            <a:r>
              <a:rPr lang="en-ZA" sz="1400" b="1" dirty="0" err="1"/>
              <a:t>ConcreteProduct</a:t>
            </a:r>
            <a:r>
              <a:rPr lang="en-ZA" sz="1400" dirty="0"/>
              <a:t> - </a:t>
            </a:r>
            <a:r>
              <a:rPr lang="en-ZA" sz="1400" dirty="0" err="1"/>
              <a:t>IndustrialBuilding</a:t>
            </a:r>
            <a:r>
              <a:rPr lang="en-ZA" sz="1400" dirty="0"/>
              <a:t>, </a:t>
            </a:r>
            <a:r>
              <a:rPr lang="en-ZA" sz="1400" dirty="0" err="1"/>
              <a:t>CommercialBuilding</a:t>
            </a:r>
            <a:r>
              <a:rPr lang="en-ZA" sz="1400" dirty="0"/>
              <a:t>, </a:t>
            </a:r>
            <a:r>
              <a:rPr lang="en-ZA" sz="1400" dirty="0" err="1"/>
              <a:t>ResidentialBuilding</a:t>
            </a:r>
            <a:r>
              <a:rPr lang="en-ZA" sz="1400" dirty="0"/>
              <a:t>, Landmark, </a:t>
            </a:r>
            <a:r>
              <a:rPr lang="en-ZA" sz="1400" dirty="0" err="1"/>
              <a:t>TrafficBuilding</a:t>
            </a:r>
            <a:r>
              <a:rPr lang="en-ZA" sz="1400" dirty="0"/>
              <a:t>, </a:t>
            </a:r>
            <a:r>
              <a:rPr lang="en-ZA" sz="1400" dirty="0" err="1"/>
              <a:t>BuildingWithCoffeeShop</a:t>
            </a:r>
            <a:r>
              <a:rPr lang="en-ZA" sz="1400" dirty="0"/>
              <a:t>, </a:t>
            </a:r>
            <a:r>
              <a:rPr lang="en-ZA" sz="1400" dirty="0" err="1"/>
              <a:t>BuildingWithParking</a:t>
            </a:r>
            <a:endParaRPr lang="en-ZA" sz="1600" dirty="0"/>
          </a:p>
        </p:txBody>
      </p:sp>
    </p:spTree>
    <p:extLst>
      <p:ext uri="{BB962C8B-B14F-4D97-AF65-F5344CB8AC3E}">
        <p14:creationId xmlns:p14="http://schemas.microsoft.com/office/powerpoint/2010/main" val="2187326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D5BFC7AB-A979-95F2-D3F8-F40357F6FB52}"/>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CE63C67-FD05-A7BE-6137-1B854B2C6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854" y="-3288356"/>
            <a:ext cx="42825444" cy="21073517"/>
          </a:xfrm>
          <a:prstGeom prst="rect">
            <a:avLst/>
          </a:prstGeom>
        </p:spPr>
      </p:pic>
      <p:sp>
        <p:nvSpPr>
          <p:cNvPr id="2" name="Rectangle 1">
            <a:extLst>
              <a:ext uri="{FF2B5EF4-FFF2-40B4-BE49-F238E27FC236}">
                <a16:creationId xmlns:a16="http://schemas.microsoft.com/office/drawing/2014/main" id="{7915F730-705C-B362-AF84-6B25A0604BCE}"/>
              </a:ext>
            </a:extLst>
          </p:cNvPr>
          <p:cNvSpPr/>
          <p:nvPr/>
        </p:nvSpPr>
        <p:spPr>
          <a:xfrm>
            <a:off x="-12319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67754973-4E2F-A0E1-5878-930B3C37FC1A}"/>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E28D488F-F498-85CC-811C-956636AC1805}"/>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OBSERVER</a:t>
            </a:r>
          </a:p>
        </p:txBody>
      </p:sp>
      <p:sp>
        <p:nvSpPr>
          <p:cNvPr id="3" name="TextBox 2">
            <a:extLst>
              <a:ext uri="{FF2B5EF4-FFF2-40B4-BE49-F238E27FC236}">
                <a16:creationId xmlns:a16="http://schemas.microsoft.com/office/drawing/2014/main" id="{ED884ECE-D268-AF82-6076-F04FCC96C156}"/>
              </a:ext>
            </a:extLst>
          </p:cNvPr>
          <p:cNvSpPr txBox="1"/>
          <p:nvPr/>
        </p:nvSpPr>
        <p:spPr>
          <a:xfrm>
            <a:off x="384174" y="1655180"/>
            <a:ext cx="5204460"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The Observer pattern allows citizens to "observe" changes in city conditions (e.g., new buildings, policies, or infrastructure changes) and update their satisfaction levels accordingly. </a:t>
            </a:r>
          </a:p>
          <a:p>
            <a:pPr marL="285750" indent="-285750">
              <a:buFont typeface="Arial" panose="020B0604020202020204" pitchFamily="34" charset="0"/>
              <a:buChar char="•"/>
            </a:pPr>
            <a:r>
              <a:rPr lang="en-US" b="1" dirty="0"/>
              <a:t>Justification:</a:t>
            </a:r>
            <a:r>
              <a:rPr lang="en-US" dirty="0"/>
              <a:t> : By using the Observer pattern, the simulation can notify citizens when events occur that impact their satisfaction, making the system more efficient and decoupling citizen management from the city engine. </a:t>
            </a:r>
          </a:p>
          <a:p>
            <a:endParaRPr lang="en-US" dirty="0"/>
          </a:p>
          <a:p>
            <a:r>
              <a:rPr lang="en-ZA" b="1" u="sng" dirty="0"/>
              <a:t>Participants:</a:t>
            </a:r>
            <a:br>
              <a:rPr lang="en-ZA" dirty="0"/>
            </a:br>
            <a:r>
              <a:rPr lang="en-US" b="1" dirty="0"/>
              <a:t>Subject </a:t>
            </a:r>
            <a:r>
              <a:rPr lang="en-US" dirty="0"/>
              <a:t>- Subject </a:t>
            </a:r>
            <a:br>
              <a:rPr lang="en-US" dirty="0"/>
            </a:br>
            <a:r>
              <a:rPr lang="en-US" b="1" dirty="0" err="1"/>
              <a:t>ConcreteSubject</a:t>
            </a:r>
            <a:r>
              <a:rPr lang="en-US" dirty="0"/>
              <a:t> - Building , </a:t>
            </a:r>
            <a:r>
              <a:rPr lang="en-US" dirty="0" err="1"/>
              <a:t>TaxManager</a:t>
            </a:r>
            <a:r>
              <a:rPr lang="en-US" dirty="0"/>
              <a:t> </a:t>
            </a:r>
            <a:r>
              <a:rPr lang="en-US" b="1" dirty="0" err="1"/>
              <a:t>ConcreteObserver</a:t>
            </a:r>
            <a:r>
              <a:rPr lang="en-US" b="1" dirty="0"/>
              <a:t> </a:t>
            </a:r>
            <a:r>
              <a:rPr lang="en-US" dirty="0"/>
              <a:t>- Citizen </a:t>
            </a:r>
            <a:endParaRPr lang="en-ZA" dirty="0"/>
          </a:p>
        </p:txBody>
      </p:sp>
    </p:spTree>
    <p:extLst>
      <p:ext uri="{BB962C8B-B14F-4D97-AF65-F5344CB8AC3E}">
        <p14:creationId xmlns:p14="http://schemas.microsoft.com/office/powerpoint/2010/main" val="4273413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BA192008-D06F-7887-ED96-4B08273F821C}"/>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8848F45-FE1A-1F63-EB2F-8DBA1FD4F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833" y="-8389794"/>
            <a:ext cx="25873405" cy="12731768"/>
          </a:xfrm>
          <a:prstGeom prst="rect">
            <a:avLst/>
          </a:prstGeom>
        </p:spPr>
      </p:pic>
      <p:sp>
        <p:nvSpPr>
          <p:cNvPr id="2" name="Rectangle 1">
            <a:extLst>
              <a:ext uri="{FF2B5EF4-FFF2-40B4-BE49-F238E27FC236}">
                <a16:creationId xmlns:a16="http://schemas.microsoft.com/office/drawing/2014/main" id="{9F331AE8-9EDD-C1B4-F7AC-3193AF0101D8}"/>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0F7146CF-AB0E-3DE1-FFF6-5E7D81C32B00}"/>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73DE710E-B54F-99C5-6B55-439EC9421B16}"/>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STATE</a:t>
            </a:r>
          </a:p>
        </p:txBody>
      </p:sp>
      <p:sp>
        <p:nvSpPr>
          <p:cNvPr id="3" name="TextBox 2">
            <a:extLst>
              <a:ext uri="{FF2B5EF4-FFF2-40B4-BE49-F238E27FC236}">
                <a16:creationId xmlns:a16="http://schemas.microsoft.com/office/drawing/2014/main" id="{83761D9F-3AF6-EA62-EDCC-0A5437F973C6}"/>
              </a:ext>
            </a:extLst>
          </p:cNvPr>
          <p:cNvSpPr txBox="1"/>
          <p:nvPr/>
        </p:nvSpPr>
        <p:spPr>
          <a:xfrm>
            <a:off x="384174" y="1655180"/>
            <a:ext cx="520446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Allow an object to change its </a:t>
            </a:r>
            <a:r>
              <a:rPr lang="en-US" dirty="0" err="1"/>
              <a:t>behaviour</a:t>
            </a:r>
            <a:r>
              <a:rPr lang="en-US" dirty="0"/>
              <a:t> when its internal state changes, tracking the state of buildings (e.g., </a:t>
            </a:r>
            <a:r>
              <a:rPr lang="en-US" dirty="0" err="1"/>
              <a:t>UnderConstruction</a:t>
            </a:r>
            <a:r>
              <a:rPr lang="en-US" dirty="0"/>
              <a:t>, Operational, Dilapidated) and citizens' satisfaction levels (e.g., Satisfied, Neutral, Dissatisfied).</a:t>
            </a:r>
          </a:p>
          <a:p>
            <a:pPr marL="285750" indent="-285750">
              <a:buFont typeface="Arial" panose="020B0604020202020204" pitchFamily="34" charset="0"/>
              <a:buChar char="•"/>
            </a:pPr>
            <a:r>
              <a:rPr lang="en-US" b="1" dirty="0"/>
              <a:t>Justification:</a:t>
            </a:r>
            <a:r>
              <a:rPr lang="en-US" dirty="0"/>
              <a:t> : The State pattern is used to manage both building states and citizen satisfaction states, allowing dynamic transitions between states based on actions or external conditions. This improves the flexibility of the simulation in reflecting changes over time.</a:t>
            </a:r>
          </a:p>
          <a:p>
            <a:pPr marL="285750" indent="-285750">
              <a:buFont typeface="Arial" panose="020B0604020202020204" pitchFamily="34" charset="0"/>
              <a:buChar char="•"/>
            </a:pPr>
            <a:endParaRPr lang="en-US" dirty="0"/>
          </a:p>
          <a:p>
            <a:r>
              <a:rPr lang="en-ZA" b="1" u="sng" dirty="0"/>
              <a:t>Participants (Citizen State):</a:t>
            </a:r>
            <a:br>
              <a:rPr lang="en-ZA" dirty="0"/>
            </a:br>
            <a:r>
              <a:rPr lang="en-US" b="1" dirty="0"/>
              <a:t>State</a:t>
            </a:r>
            <a:r>
              <a:rPr lang="en-US" dirty="0"/>
              <a:t> - </a:t>
            </a:r>
            <a:r>
              <a:rPr lang="en-US" dirty="0" err="1"/>
              <a:t>SatisfactionLevel</a:t>
            </a:r>
            <a:r>
              <a:rPr lang="en-US" dirty="0"/>
              <a:t> </a:t>
            </a:r>
            <a:br>
              <a:rPr lang="en-US" dirty="0"/>
            </a:br>
            <a:r>
              <a:rPr lang="en-US" b="1" dirty="0" err="1"/>
              <a:t>ConcreteState</a:t>
            </a:r>
            <a:r>
              <a:rPr lang="en-US" dirty="0"/>
              <a:t> - </a:t>
            </a:r>
            <a:r>
              <a:rPr lang="en-US" dirty="0" err="1"/>
              <a:t>VeryDisappointed</a:t>
            </a:r>
            <a:r>
              <a:rPr lang="en-US" dirty="0"/>
              <a:t>, Disappointed, Neutral, </a:t>
            </a:r>
            <a:r>
              <a:rPr lang="en-US" dirty="0" err="1"/>
              <a:t>Satisfaction,Very</a:t>
            </a:r>
            <a:r>
              <a:rPr lang="en-US" dirty="0"/>
              <a:t> Satisfied </a:t>
            </a:r>
            <a:br>
              <a:rPr lang="en-US" dirty="0"/>
            </a:br>
            <a:r>
              <a:rPr lang="en-US" b="1" dirty="0"/>
              <a:t>Context </a:t>
            </a:r>
            <a:r>
              <a:rPr lang="en-US" dirty="0"/>
              <a:t>- Citizen</a:t>
            </a:r>
          </a:p>
        </p:txBody>
      </p:sp>
    </p:spTree>
    <p:extLst>
      <p:ext uri="{BB962C8B-B14F-4D97-AF65-F5344CB8AC3E}">
        <p14:creationId xmlns:p14="http://schemas.microsoft.com/office/powerpoint/2010/main" val="546832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5184E5CB-D9E9-3C07-58D0-49F0A0D9F32B}"/>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C12A823-5D67-B32D-10BE-8366188E9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8060" y="400277"/>
            <a:ext cx="40313014" cy="19837201"/>
          </a:xfrm>
          <a:prstGeom prst="rect">
            <a:avLst/>
          </a:prstGeom>
        </p:spPr>
      </p:pic>
      <p:sp>
        <p:nvSpPr>
          <p:cNvPr id="2" name="Rectangle 1">
            <a:extLst>
              <a:ext uri="{FF2B5EF4-FFF2-40B4-BE49-F238E27FC236}">
                <a16:creationId xmlns:a16="http://schemas.microsoft.com/office/drawing/2014/main" id="{6AC726CF-086A-742A-CA93-70D2AF0BD89F}"/>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A2B31E2A-7F9E-8786-2ECD-CDD85DD34C26}"/>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53060B13-6723-833E-F364-D87449347130}"/>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STATE</a:t>
            </a:r>
          </a:p>
        </p:txBody>
      </p:sp>
      <p:sp>
        <p:nvSpPr>
          <p:cNvPr id="3" name="TextBox 2">
            <a:extLst>
              <a:ext uri="{FF2B5EF4-FFF2-40B4-BE49-F238E27FC236}">
                <a16:creationId xmlns:a16="http://schemas.microsoft.com/office/drawing/2014/main" id="{1154AFE6-F2FA-F902-B2CC-1686BF5C47F0}"/>
              </a:ext>
            </a:extLst>
          </p:cNvPr>
          <p:cNvSpPr txBox="1"/>
          <p:nvPr/>
        </p:nvSpPr>
        <p:spPr>
          <a:xfrm>
            <a:off x="384174" y="1655180"/>
            <a:ext cx="520446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Allow an object to change its </a:t>
            </a:r>
            <a:r>
              <a:rPr lang="en-US" dirty="0" err="1"/>
              <a:t>behaviour</a:t>
            </a:r>
            <a:r>
              <a:rPr lang="en-US" dirty="0"/>
              <a:t> when its internal state changes, tracking the state of buildings (e.g., </a:t>
            </a:r>
            <a:r>
              <a:rPr lang="en-US" dirty="0" err="1"/>
              <a:t>UnderConstruction</a:t>
            </a:r>
            <a:r>
              <a:rPr lang="en-US" dirty="0"/>
              <a:t>, Operational, Dilapidated) and citizens' satisfaction levels (e.g., Satisfied, Neutral, Dissatisfied).</a:t>
            </a:r>
          </a:p>
          <a:p>
            <a:pPr marL="285750" indent="-285750">
              <a:buFont typeface="Arial" panose="020B0604020202020204" pitchFamily="34" charset="0"/>
              <a:buChar char="•"/>
            </a:pPr>
            <a:r>
              <a:rPr lang="en-US" b="1" dirty="0"/>
              <a:t>Justification:</a:t>
            </a:r>
            <a:r>
              <a:rPr lang="en-US" dirty="0"/>
              <a:t> : The State pattern is used to manage both building states and citizen satisfaction states, allowing dynamic transitions between states based on actions or external conditions. This improves the flexibility of the simulation in reflecting changes over time.</a:t>
            </a:r>
          </a:p>
          <a:p>
            <a:pPr marL="285750" indent="-285750">
              <a:buFont typeface="Arial" panose="020B0604020202020204" pitchFamily="34" charset="0"/>
              <a:buChar char="•"/>
            </a:pPr>
            <a:endParaRPr lang="en-US" dirty="0"/>
          </a:p>
          <a:p>
            <a:r>
              <a:rPr lang="en-ZA" b="1" u="sng" dirty="0"/>
              <a:t>Participants (Building State):</a:t>
            </a:r>
            <a:br>
              <a:rPr lang="en-ZA" dirty="0"/>
            </a:br>
            <a:r>
              <a:rPr lang="en-US" b="1" dirty="0"/>
              <a:t>State</a:t>
            </a:r>
            <a:r>
              <a:rPr lang="en-US" dirty="0"/>
              <a:t> – </a:t>
            </a:r>
            <a:r>
              <a:rPr lang="en-US" dirty="0" err="1"/>
              <a:t>BuildingState</a:t>
            </a:r>
            <a:br>
              <a:rPr lang="en-US" dirty="0"/>
            </a:br>
            <a:r>
              <a:rPr lang="en-US" b="1" dirty="0" err="1"/>
              <a:t>ConcreteState</a:t>
            </a:r>
            <a:r>
              <a:rPr lang="en-US" dirty="0"/>
              <a:t> - </a:t>
            </a:r>
            <a:r>
              <a:rPr lang="en-US" dirty="0" err="1"/>
              <a:t>UnderConstruction</a:t>
            </a:r>
            <a:r>
              <a:rPr lang="en-US" dirty="0"/>
              <a:t>, Operational, Dilapidated</a:t>
            </a:r>
            <a:br>
              <a:rPr lang="en-US" dirty="0"/>
            </a:br>
            <a:r>
              <a:rPr lang="en-US" b="1" dirty="0"/>
              <a:t>Context </a:t>
            </a:r>
            <a:r>
              <a:rPr lang="en-US" dirty="0"/>
              <a:t>- Building</a:t>
            </a:r>
          </a:p>
        </p:txBody>
      </p:sp>
    </p:spTree>
    <p:extLst>
      <p:ext uri="{BB962C8B-B14F-4D97-AF65-F5344CB8AC3E}">
        <p14:creationId xmlns:p14="http://schemas.microsoft.com/office/powerpoint/2010/main" val="3583239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818A8-4924-EDBE-91CE-AD7C104B5A82}"/>
            </a:ext>
          </a:extLst>
        </p:cNvPr>
        <p:cNvGrpSpPr/>
        <p:nvPr/>
      </p:nvGrpSpPr>
      <p:grpSpPr>
        <a:xfrm>
          <a:off x="0" y="0"/>
          <a:ext cx="0" cy="0"/>
          <a:chOff x="0" y="0"/>
          <a:chExt cx="0" cy="0"/>
        </a:xfrm>
      </p:grpSpPr>
      <p:pic>
        <p:nvPicPr>
          <p:cNvPr id="3" name="Picture 2" descr="A group of men standing on a roof&#10;&#10;Description automatically generated">
            <a:extLst>
              <a:ext uri="{FF2B5EF4-FFF2-40B4-BE49-F238E27FC236}">
                <a16:creationId xmlns:a16="http://schemas.microsoft.com/office/drawing/2014/main" id="{115AB165-0D71-9A96-DD42-BAAFBE92C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9286"/>
            <a:ext cx="12192000" cy="7767320"/>
          </a:xfrm>
          <a:prstGeom prst="rect">
            <a:avLst/>
          </a:prstGeom>
        </p:spPr>
      </p:pic>
      <p:sp>
        <p:nvSpPr>
          <p:cNvPr id="4" name="Rectangle 3">
            <a:extLst>
              <a:ext uri="{FF2B5EF4-FFF2-40B4-BE49-F238E27FC236}">
                <a16:creationId xmlns:a16="http://schemas.microsoft.com/office/drawing/2014/main" id="{5C24F19E-81C7-95EB-3F09-E499E2A7CDFC}"/>
              </a:ext>
            </a:extLst>
          </p:cNvPr>
          <p:cNvSpPr/>
          <p:nvPr/>
        </p:nvSpPr>
        <p:spPr>
          <a:xfrm>
            <a:off x="-7010400" y="-193040"/>
            <a:ext cx="6238240" cy="724408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Rectangle 4">
            <a:extLst>
              <a:ext uri="{FF2B5EF4-FFF2-40B4-BE49-F238E27FC236}">
                <a16:creationId xmlns:a16="http://schemas.microsoft.com/office/drawing/2014/main" id="{0F34ECC1-6E31-B182-A077-95E00CA9B3FD}"/>
              </a:ext>
            </a:extLst>
          </p:cNvPr>
          <p:cNvSpPr/>
          <p:nvPr/>
        </p:nvSpPr>
        <p:spPr>
          <a:xfrm>
            <a:off x="12476480" y="-208280"/>
            <a:ext cx="6238240" cy="724408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0" name="Group 9">
            <a:extLst>
              <a:ext uri="{FF2B5EF4-FFF2-40B4-BE49-F238E27FC236}">
                <a16:creationId xmlns:a16="http://schemas.microsoft.com/office/drawing/2014/main" id="{D3AA463C-C86A-D63A-DFFF-0AD7BC03DE29}"/>
              </a:ext>
            </a:extLst>
          </p:cNvPr>
          <p:cNvGrpSpPr/>
          <p:nvPr/>
        </p:nvGrpSpPr>
        <p:grpSpPr>
          <a:xfrm>
            <a:off x="2354580" y="8153009"/>
            <a:ext cx="7767320" cy="7767320"/>
            <a:chOff x="2354580" y="1625600"/>
            <a:chExt cx="7767320" cy="7767320"/>
          </a:xfrm>
        </p:grpSpPr>
        <p:sp>
          <p:nvSpPr>
            <p:cNvPr id="7" name="Oval 6">
              <a:extLst>
                <a:ext uri="{FF2B5EF4-FFF2-40B4-BE49-F238E27FC236}">
                  <a16:creationId xmlns:a16="http://schemas.microsoft.com/office/drawing/2014/main" id="{78DB9274-51E7-6113-CA7C-A3ABEE15B668}"/>
                </a:ext>
              </a:extLst>
            </p:cNvPr>
            <p:cNvSpPr/>
            <p:nvPr/>
          </p:nvSpPr>
          <p:spPr>
            <a:xfrm>
              <a:off x="2354580" y="1625600"/>
              <a:ext cx="7767320" cy="7767320"/>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A77F0B27-7CBC-BBF4-F7FD-B443BC48323C}"/>
                </a:ext>
              </a:extLst>
            </p:cNvPr>
            <p:cNvSpPr/>
            <p:nvPr/>
          </p:nvSpPr>
          <p:spPr>
            <a:xfrm>
              <a:off x="2354580" y="5537200"/>
              <a:ext cx="7767320" cy="3434080"/>
            </a:xfrm>
            <a:prstGeom prst="rect">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2" name="Group 11">
            <a:extLst>
              <a:ext uri="{FF2B5EF4-FFF2-40B4-BE49-F238E27FC236}">
                <a16:creationId xmlns:a16="http://schemas.microsoft.com/office/drawing/2014/main" id="{9B832F50-8419-F64D-82DF-465789527505}"/>
              </a:ext>
            </a:extLst>
          </p:cNvPr>
          <p:cNvGrpSpPr/>
          <p:nvPr/>
        </p:nvGrpSpPr>
        <p:grpSpPr>
          <a:xfrm>
            <a:off x="2931160" y="-8234710"/>
            <a:ext cx="6329680" cy="7132320"/>
            <a:chOff x="3073400" y="-3535680"/>
            <a:chExt cx="6329680" cy="7132320"/>
          </a:xfrm>
        </p:grpSpPr>
        <p:sp>
          <p:nvSpPr>
            <p:cNvPr id="6" name="Oval 5">
              <a:extLst>
                <a:ext uri="{FF2B5EF4-FFF2-40B4-BE49-F238E27FC236}">
                  <a16:creationId xmlns:a16="http://schemas.microsoft.com/office/drawing/2014/main" id="{81551DB5-A1DA-D4A7-E1DB-E1B099FC04EB}"/>
                </a:ext>
              </a:extLst>
            </p:cNvPr>
            <p:cNvSpPr/>
            <p:nvPr/>
          </p:nvSpPr>
          <p:spPr>
            <a:xfrm>
              <a:off x="3073400" y="-2733040"/>
              <a:ext cx="6329680" cy="632968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C6DD4262-F666-1FF2-F0D4-26ACD9F86469}"/>
                </a:ext>
              </a:extLst>
            </p:cNvPr>
            <p:cNvSpPr/>
            <p:nvPr/>
          </p:nvSpPr>
          <p:spPr>
            <a:xfrm>
              <a:off x="3073400" y="-3535680"/>
              <a:ext cx="6329680" cy="39522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pic>
        <p:nvPicPr>
          <p:cNvPr id="14" name="Picture 13" descr="A high angle view of a metal structure&#10;&#10;Description automatically generated">
            <a:extLst>
              <a:ext uri="{FF2B5EF4-FFF2-40B4-BE49-F238E27FC236}">
                <a16:creationId xmlns:a16="http://schemas.microsoft.com/office/drawing/2014/main" id="{1CAAB5C5-D021-8CE8-21D8-E096501E1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88468"/>
            <a:ext cx="4582861" cy="13154242"/>
          </a:xfrm>
          <a:prstGeom prst="rect">
            <a:avLst/>
          </a:prstGeom>
        </p:spPr>
      </p:pic>
      <p:sp>
        <p:nvSpPr>
          <p:cNvPr id="8" name="Rectangle: Rounded Corners 7">
            <a:extLst>
              <a:ext uri="{FF2B5EF4-FFF2-40B4-BE49-F238E27FC236}">
                <a16:creationId xmlns:a16="http://schemas.microsoft.com/office/drawing/2014/main" id="{F3C2D716-DAE0-CB7E-536C-3622C90B7766}"/>
              </a:ext>
            </a:extLst>
          </p:cNvPr>
          <p:cNvSpPr/>
          <p:nvPr/>
        </p:nvSpPr>
        <p:spPr>
          <a:xfrm>
            <a:off x="3749040" y="179517"/>
            <a:ext cx="4978400" cy="2230528"/>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5DA742B9-BC6A-173A-A5BB-8F0782F20D30}"/>
              </a:ext>
            </a:extLst>
          </p:cNvPr>
          <p:cNvSpPr txBox="1"/>
          <p:nvPr/>
        </p:nvSpPr>
        <p:spPr>
          <a:xfrm>
            <a:off x="3636010" y="509951"/>
            <a:ext cx="5204460" cy="1569660"/>
          </a:xfrm>
          <a:prstGeom prst="rect">
            <a:avLst/>
          </a:prstGeom>
          <a:noFill/>
        </p:spPr>
        <p:txBody>
          <a:bodyPr wrap="square" rtlCol="0">
            <a:spAutoFit/>
          </a:bodyPr>
          <a:lstStyle/>
          <a:p>
            <a:pPr algn="ctr"/>
            <a:r>
              <a:rPr lang="en-ZA" sz="4800" b="1" dirty="0">
                <a:solidFill>
                  <a:srgbClr val="1F2C8F"/>
                </a:solidFill>
                <a:latin typeface="+mj-lt"/>
              </a:rPr>
              <a:t>CITY</a:t>
            </a:r>
            <a:br>
              <a:rPr lang="en-ZA" sz="4800" b="1" dirty="0">
                <a:solidFill>
                  <a:srgbClr val="1F2C8F"/>
                </a:solidFill>
                <a:latin typeface="+mj-lt"/>
              </a:rPr>
            </a:br>
            <a:r>
              <a:rPr lang="en-ZA" sz="4800" b="1" dirty="0">
                <a:solidFill>
                  <a:srgbClr val="1F2C8F"/>
                </a:solidFill>
                <a:latin typeface="+mj-lt"/>
              </a:rPr>
              <a:t>BUILDER</a:t>
            </a:r>
          </a:p>
        </p:txBody>
      </p:sp>
    </p:spTree>
    <p:extLst>
      <p:ext uri="{BB962C8B-B14F-4D97-AF65-F5344CB8AC3E}">
        <p14:creationId xmlns:p14="http://schemas.microsoft.com/office/powerpoint/2010/main" val="1694378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8B403C6E-0645-1E37-B29E-A1FD3BB07523}"/>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EF77E41-E979-A6C9-A5F2-A44B6C9AC2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501" y="1655180"/>
            <a:ext cx="50029261" cy="24618365"/>
          </a:xfrm>
          <a:prstGeom prst="rect">
            <a:avLst/>
          </a:prstGeom>
        </p:spPr>
      </p:pic>
      <p:sp>
        <p:nvSpPr>
          <p:cNvPr id="2" name="Rectangle 1">
            <a:extLst>
              <a:ext uri="{FF2B5EF4-FFF2-40B4-BE49-F238E27FC236}">
                <a16:creationId xmlns:a16="http://schemas.microsoft.com/office/drawing/2014/main" id="{9BE3FE4A-46E9-24D6-544A-96E826305064}"/>
              </a:ext>
            </a:extLst>
          </p:cNvPr>
          <p:cNvSpPr/>
          <p:nvPr/>
        </p:nvSpPr>
        <p:spPr>
          <a:xfrm>
            <a:off x="-12319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C44C44A4-8460-F841-D9DF-29187D0F2D73}"/>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426760FC-0EB5-1FE1-DC2B-B1D0B746D27D}"/>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ITERATOR</a:t>
            </a:r>
          </a:p>
        </p:txBody>
      </p:sp>
      <p:sp>
        <p:nvSpPr>
          <p:cNvPr id="3" name="TextBox 2">
            <a:extLst>
              <a:ext uri="{FF2B5EF4-FFF2-40B4-BE49-F238E27FC236}">
                <a16:creationId xmlns:a16="http://schemas.microsoft.com/office/drawing/2014/main" id="{930194BA-5686-B0A4-B00E-89F3B61FB04F}"/>
              </a:ext>
            </a:extLst>
          </p:cNvPr>
          <p:cNvSpPr txBox="1"/>
          <p:nvPr/>
        </p:nvSpPr>
        <p:spPr>
          <a:xfrm>
            <a:off x="384174" y="1655180"/>
            <a:ext cx="520446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Provide a way to sequentially access the elements of a collection (e.g., utilities or buildings) without exposing their underlying implementation.</a:t>
            </a:r>
          </a:p>
          <a:p>
            <a:pPr marL="285750" indent="-285750">
              <a:buFont typeface="Arial" panose="020B0604020202020204" pitchFamily="34" charset="0"/>
              <a:buChar char="•"/>
            </a:pPr>
            <a:r>
              <a:rPr lang="en-US" b="1" dirty="0"/>
              <a:t>Justification:</a:t>
            </a:r>
            <a:r>
              <a:rPr lang="en-US" dirty="0"/>
              <a:t> : The Iterator allows you to loop through all utilities or buildings efficiently, checking their statuses without needing to know how they are stored.</a:t>
            </a:r>
          </a:p>
          <a:p>
            <a:pPr marL="285750" indent="-285750">
              <a:buFont typeface="Arial" panose="020B0604020202020204" pitchFamily="34" charset="0"/>
              <a:buChar char="•"/>
            </a:pPr>
            <a:endParaRPr lang="en-US" b="1" u="sng" dirty="0"/>
          </a:p>
          <a:p>
            <a:r>
              <a:rPr lang="en-ZA" b="1" u="sng" dirty="0"/>
              <a:t>Participants:</a:t>
            </a:r>
            <a:br>
              <a:rPr lang="en-ZA" dirty="0"/>
            </a:br>
            <a:r>
              <a:rPr lang="en-ZA" b="1" dirty="0"/>
              <a:t>Iterator -</a:t>
            </a:r>
            <a:r>
              <a:rPr lang="en-ZA" dirty="0"/>
              <a:t> Iterator </a:t>
            </a:r>
            <a:br>
              <a:rPr lang="en-ZA" dirty="0"/>
            </a:br>
            <a:r>
              <a:rPr lang="en-ZA" b="1" dirty="0" err="1"/>
              <a:t>ConcreteIterator</a:t>
            </a:r>
            <a:r>
              <a:rPr lang="en-ZA" b="1" dirty="0"/>
              <a:t> -</a:t>
            </a:r>
            <a:r>
              <a:rPr lang="en-ZA" dirty="0"/>
              <a:t> </a:t>
            </a:r>
            <a:r>
              <a:rPr lang="en-ZA" dirty="0" err="1"/>
              <a:t>UtilityIterator</a:t>
            </a:r>
            <a:r>
              <a:rPr lang="en-ZA" dirty="0"/>
              <a:t>, </a:t>
            </a:r>
            <a:r>
              <a:rPr lang="en-ZA" dirty="0" err="1"/>
              <a:t>BuildingIterator</a:t>
            </a:r>
            <a:r>
              <a:rPr lang="en-ZA" dirty="0"/>
              <a:t> </a:t>
            </a:r>
            <a:r>
              <a:rPr lang="en-ZA" b="1" dirty="0" err="1"/>
              <a:t>ConcreteAggregate</a:t>
            </a:r>
            <a:r>
              <a:rPr lang="en-ZA" b="1" dirty="0"/>
              <a:t> -</a:t>
            </a:r>
            <a:r>
              <a:rPr lang="en-ZA" dirty="0"/>
              <a:t> </a:t>
            </a:r>
            <a:r>
              <a:rPr lang="en-ZA" dirty="0" err="1"/>
              <a:t>GameEnvironment</a:t>
            </a:r>
            <a:endParaRPr lang="en-US" dirty="0"/>
          </a:p>
        </p:txBody>
      </p:sp>
    </p:spTree>
    <p:extLst>
      <p:ext uri="{BB962C8B-B14F-4D97-AF65-F5344CB8AC3E}">
        <p14:creationId xmlns:p14="http://schemas.microsoft.com/office/powerpoint/2010/main" val="311027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D4B5A559-DF30-E336-AEFE-4451B9B563D2}"/>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4BC1C5B-5609-64FF-69B4-F174792A9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4764" y="-3046915"/>
            <a:ext cx="40257390" cy="19809829"/>
          </a:xfrm>
          <a:prstGeom prst="rect">
            <a:avLst/>
          </a:prstGeom>
        </p:spPr>
      </p:pic>
      <p:sp>
        <p:nvSpPr>
          <p:cNvPr id="2" name="Rectangle 1">
            <a:extLst>
              <a:ext uri="{FF2B5EF4-FFF2-40B4-BE49-F238E27FC236}">
                <a16:creationId xmlns:a16="http://schemas.microsoft.com/office/drawing/2014/main" id="{813A6E31-9A04-7B17-AB95-9789CF643C96}"/>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1451683D-B83D-ADF7-2671-2D4EB857490D}"/>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977F5589-5EF5-2DE8-9507-DC4606054D2F}"/>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DECORATOR</a:t>
            </a:r>
          </a:p>
        </p:txBody>
      </p:sp>
      <p:sp>
        <p:nvSpPr>
          <p:cNvPr id="3" name="TextBox 2">
            <a:extLst>
              <a:ext uri="{FF2B5EF4-FFF2-40B4-BE49-F238E27FC236}">
                <a16:creationId xmlns:a16="http://schemas.microsoft.com/office/drawing/2014/main" id="{9B8A3B37-BD69-1E3F-3A07-F1C03583FFF7}"/>
              </a:ext>
            </a:extLst>
          </p:cNvPr>
          <p:cNvSpPr txBox="1"/>
          <p:nvPr/>
        </p:nvSpPr>
        <p:spPr>
          <a:xfrm>
            <a:off x="384174" y="1655180"/>
            <a:ext cx="5204460" cy="5201424"/>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Dynamically add or modify the functionality of buildings without altering their base class</a:t>
            </a:r>
          </a:p>
          <a:p>
            <a:pPr marL="285750" indent="-285750">
              <a:buFont typeface="Arial" panose="020B0604020202020204" pitchFamily="34" charset="0"/>
              <a:buChar char="•"/>
            </a:pPr>
            <a:r>
              <a:rPr lang="en-US" b="1" dirty="0"/>
              <a:t>Justification:</a:t>
            </a:r>
            <a:r>
              <a:rPr lang="en-US" dirty="0"/>
              <a:t> The Decorator pattern allows for dynamically extending or modifying buildings’ functionality (e.g., upgrading to add a coffee shop or parking lot thus also capacity and employment opportunities) without modifying the base Building class. This provides flexibility in upgrading buildings as the simulation progresses.</a:t>
            </a:r>
          </a:p>
          <a:p>
            <a:pPr marL="285750" indent="-285750">
              <a:buFont typeface="Arial" panose="020B0604020202020204" pitchFamily="34" charset="0"/>
              <a:buChar char="•"/>
            </a:pPr>
            <a:endParaRPr lang="en-US" b="1" u="sng" dirty="0"/>
          </a:p>
          <a:p>
            <a:r>
              <a:rPr lang="en-ZA" b="1" u="sng" dirty="0"/>
              <a:t>Participants:</a:t>
            </a:r>
            <a:br>
              <a:rPr lang="en-ZA" dirty="0"/>
            </a:br>
            <a:r>
              <a:rPr lang="en-ZA" sz="1400" b="1" dirty="0"/>
              <a:t>Component </a:t>
            </a:r>
            <a:r>
              <a:rPr lang="en-ZA" sz="1400" dirty="0"/>
              <a:t>- Building </a:t>
            </a:r>
          </a:p>
          <a:p>
            <a:r>
              <a:rPr lang="en-ZA" sz="1400" b="1" dirty="0" err="1"/>
              <a:t>ConcreteComponent</a:t>
            </a:r>
            <a:r>
              <a:rPr lang="en-ZA" sz="1400" dirty="0"/>
              <a:t> - </a:t>
            </a:r>
            <a:r>
              <a:rPr lang="en-ZA" sz="1400" dirty="0" err="1"/>
              <a:t>IndustrialBuilding</a:t>
            </a:r>
            <a:r>
              <a:rPr lang="en-ZA" sz="1400" dirty="0"/>
              <a:t>, </a:t>
            </a:r>
            <a:r>
              <a:rPr lang="en-ZA" sz="1400" dirty="0" err="1"/>
              <a:t>CommercialBuilding</a:t>
            </a:r>
            <a:r>
              <a:rPr lang="en-ZA" sz="1400" dirty="0"/>
              <a:t>, </a:t>
            </a:r>
            <a:r>
              <a:rPr lang="en-ZA" sz="1400" dirty="0" err="1"/>
              <a:t>ResidentialBuilding</a:t>
            </a:r>
            <a:r>
              <a:rPr lang="en-ZA" sz="1400" dirty="0"/>
              <a:t>, Landmark, </a:t>
            </a:r>
            <a:r>
              <a:rPr lang="en-ZA" sz="1400" dirty="0" err="1"/>
              <a:t>TrafficBuilding</a:t>
            </a:r>
            <a:r>
              <a:rPr lang="en-ZA" sz="1400" dirty="0"/>
              <a:t>, </a:t>
            </a:r>
            <a:r>
              <a:rPr lang="en-ZA" sz="1400" dirty="0" err="1"/>
              <a:t>BuildingWithCoffeeShop</a:t>
            </a:r>
            <a:r>
              <a:rPr lang="en-ZA" sz="1400" dirty="0"/>
              <a:t>, </a:t>
            </a:r>
            <a:r>
              <a:rPr lang="en-ZA" sz="1400" dirty="0" err="1"/>
              <a:t>BuildingWithParking</a:t>
            </a:r>
            <a:r>
              <a:rPr lang="en-ZA" sz="1400" dirty="0"/>
              <a:t> </a:t>
            </a:r>
          </a:p>
          <a:p>
            <a:r>
              <a:rPr lang="en-ZA" sz="1400" b="1" dirty="0"/>
              <a:t>Decorator</a:t>
            </a:r>
            <a:r>
              <a:rPr lang="en-ZA" sz="1400" dirty="0"/>
              <a:t> - Decorator </a:t>
            </a:r>
          </a:p>
          <a:p>
            <a:r>
              <a:rPr lang="en-ZA" sz="1400" b="1" dirty="0" err="1"/>
              <a:t>ConcreteDecorator</a:t>
            </a:r>
            <a:r>
              <a:rPr lang="en-ZA" sz="1400" dirty="0"/>
              <a:t> - </a:t>
            </a:r>
            <a:r>
              <a:rPr lang="en-ZA" sz="1400" dirty="0" err="1"/>
              <a:t>BuildingWithCoffeeShop</a:t>
            </a:r>
            <a:r>
              <a:rPr lang="en-ZA" sz="1400" dirty="0"/>
              <a:t>, </a:t>
            </a:r>
            <a:r>
              <a:rPr lang="en-ZA" sz="1400" dirty="0" err="1"/>
              <a:t>BUildingWithParking</a:t>
            </a:r>
            <a:endParaRPr lang="en-US" sz="1400" dirty="0"/>
          </a:p>
        </p:txBody>
      </p:sp>
    </p:spTree>
    <p:extLst>
      <p:ext uri="{BB962C8B-B14F-4D97-AF65-F5344CB8AC3E}">
        <p14:creationId xmlns:p14="http://schemas.microsoft.com/office/powerpoint/2010/main" val="2858637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93D9209B-9ACF-4BD9-987C-57E59AD59A72}"/>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5CAC06F-AB94-428C-4786-09EB2B1EB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7081" y="-3693818"/>
            <a:ext cx="42886654" cy="21103636"/>
          </a:xfrm>
          <a:prstGeom prst="rect">
            <a:avLst/>
          </a:prstGeom>
        </p:spPr>
      </p:pic>
      <p:sp>
        <p:nvSpPr>
          <p:cNvPr id="2" name="Rectangle 1">
            <a:extLst>
              <a:ext uri="{FF2B5EF4-FFF2-40B4-BE49-F238E27FC236}">
                <a16:creationId xmlns:a16="http://schemas.microsoft.com/office/drawing/2014/main" id="{04D2A0B6-ED12-40F3-F265-B33C07DEF478}"/>
              </a:ext>
            </a:extLst>
          </p:cNvPr>
          <p:cNvSpPr/>
          <p:nvPr/>
        </p:nvSpPr>
        <p:spPr>
          <a:xfrm>
            <a:off x="-12319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784B6C56-57FB-2376-70E6-25D48A517447}"/>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D8245F1A-EC99-EE6A-A497-D8F262395181}"/>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STRATEGY</a:t>
            </a:r>
          </a:p>
        </p:txBody>
      </p:sp>
      <p:sp>
        <p:nvSpPr>
          <p:cNvPr id="3" name="TextBox 2">
            <a:extLst>
              <a:ext uri="{FF2B5EF4-FFF2-40B4-BE49-F238E27FC236}">
                <a16:creationId xmlns:a16="http://schemas.microsoft.com/office/drawing/2014/main" id="{C0F96D3E-8E9E-FBAA-9296-4565EC7AAD01}"/>
              </a:ext>
            </a:extLst>
          </p:cNvPr>
          <p:cNvSpPr txBox="1"/>
          <p:nvPr/>
        </p:nvSpPr>
        <p:spPr>
          <a:xfrm>
            <a:off x="384174" y="1655180"/>
            <a:ext cx="5204460"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Define a family of algorithms for taxation policies (e.g., Citizen tax, Factory tax) and resource allocation strategies, allowing the city simulation to switch between them dynamically. </a:t>
            </a:r>
          </a:p>
          <a:p>
            <a:pPr marL="285750" indent="-285750">
              <a:buFont typeface="Arial" panose="020B0604020202020204" pitchFamily="34" charset="0"/>
              <a:buChar char="•"/>
            </a:pPr>
            <a:r>
              <a:rPr lang="en-US" b="1" dirty="0"/>
              <a:t>Justification: </a:t>
            </a:r>
            <a:r>
              <a:rPr lang="en-US" dirty="0"/>
              <a:t>Different taxation strategies can be applied based on the city's economic conditions, and by using the Strategy pattern, you can easily swap between different approaches without altering the rest of the system.</a:t>
            </a:r>
            <a:endParaRPr lang="en-US" b="1" u="sng" dirty="0"/>
          </a:p>
          <a:p>
            <a:r>
              <a:rPr lang="en-ZA" b="1" u="sng" dirty="0"/>
              <a:t>Participants:</a:t>
            </a:r>
            <a:br>
              <a:rPr lang="en-ZA" dirty="0"/>
            </a:br>
            <a:r>
              <a:rPr lang="en-ZA" b="1" dirty="0"/>
              <a:t>Context</a:t>
            </a:r>
            <a:r>
              <a:rPr lang="en-ZA" dirty="0"/>
              <a:t> - </a:t>
            </a:r>
            <a:r>
              <a:rPr lang="en-ZA" dirty="0" err="1"/>
              <a:t>TaxManager</a:t>
            </a:r>
            <a:r>
              <a:rPr lang="en-ZA" dirty="0"/>
              <a:t> </a:t>
            </a:r>
          </a:p>
          <a:p>
            <a:r>
              <a:rPr lang="en-ZA" b="1" dirty="0"/>
              <a:t>Strategy </a:t>
            </a:r>
            <a:r>
              <a:rPr lang="en-ZA" dirty="0"/>
              <a:t>- </a:t>
            </a:r>
            <a:r>
              <a:rPr lang="en-ZA" dirty="0" err="1"/>
              <a:t>RetrieveTax</a:t>
            </a:r>
            <a:r>
              <a:rPr lang="en-ZA" dirty="0"/>
              <a:t> </a:t>
            </a:r>
          </a:p>
          <a:p>
            <a:r>
              <a:rPr lang="en-ZA" b="1" dirty="0" err="1"/>
              <a:t>ConcreteStrategy</a:t>
            </a:r>
            <a:r>
              <a:rPr lang="en-ZA" b="1" dirty="0"/>
              <a:t> </a:t>
            </a:r>
            <a:r>
              <a:rPr lang="en-ZA" dirty="0"/>
              <a:t>- </a:t>
            </a:r>
            <a:r>
              <a:rPr lang="en-ZA" dirty="0" err="1"/>
              <a:t>TaxFactories</a:t>
            </a:r>
            <a:r>
              <a:rPr lang="en-ZA" dirty="0"/>
              <a:t>, </a:t>
            </a:r>
            <a:r>
              <a:rPr lang="en-ZA" dirty="0" err="1"/>
              <a:t>TaxResidents</a:t>
            </a:r>
            <a:r>
              <a:rPr lang="en-ZA" dirty="0"/>
              <a:t>, </a:t>
            </a:r>
            <a:r>
              <a:rPr lang="en-ZA" dirty="0" err="1"/>
              <a:t>TaxCommercial</a:t>
            </a:r>
            <a:r>
              <a:rPr lang="en-ZA" dirty="0"/>
              <a:t> </a:t>
            </a:r>
            <a:endParaRPr lang="en-US" dirty="0"/>
          </a:p>
        </p:txBody>
      </p:sp>
    </p:spTree>
    <p:extLst>
      <p:ext uri="{BB962C8B-B14F-4D97-AF65-F5344CB8AC3E}">
        <p14:creationId xmlns:p14="http://schemas.microsoft.com/office/powerpoint/2010/main" val="2163873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40F0037A-A96F-E16A-3133-6C592DC64745}"/>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942F208-93D7-3E83-A47A-A41ADE13F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720" y="-1105488"/>
            <a:ext cx="50141210" cy="24673453"/>
          </a:xfrm>
          <a:prstGeom prst="rect">
            <a:avLst/>
          </a:prstGeom>
        </p:spPr>
      </p:pic>
      <p:sp>
        <p:nvSpPr>
          <p:cNvPr id="2" name="Rectangle 1">
            <a:extLst>
              <a:ext uri="{FF2B5EF4-FFF2-40B4-BE49-F238E27FC236}">
                <a16:creationId xmlns:a16="http://schemas.microsoft.com/office/drawing/2014/main" id="{8800B677-AF00-75D9-564B-EB44E658438B}"/>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672704A1-416F-189A-51B3-8BEEC4C03FD9}"/>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829CBC43-CAF9-D6E7-7ED4-24D24980D7C1}"/>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PROTOTYPE</a:t>
            </a:r>
          </a:p>
        </p:txBody>
      </p:sp>
      <p:sp>
        <p:nvSpPr>
          <p:cNvPr id="3" name="TextBox 2">
            <a:extLst>
              <a:ext uri="{FF2B5EF4-FFF2-40B4-BE49-F238E27FC236}">
                <a16:creationId xmlns:a16="http://schemas.microsoft.com/office/drawing/2014/main" id="{9EE2B57E-25FA-F84E-B03A-C7E194D71014}"/>
              </a:ext>
            </a:extLst>
          </p:cNvPr>
          <p:cNvSpPr txBox="1"/>
          <p:nvPr/>
        </p:nvSpPr>
        <p:spPr>
          <a:xfrm>
            <a:off x="384174" y="1655180"/>
            <a:ext cx="5204460"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Provide a means to create buildings and decorated buildings without having to use large amounts of memory for creation.</a:t>
            </a:r>
          </a:p>
          <a:p>
            <a:pPr marL="285750" indent="-285750">
              <a:buFont typeface="Arial" panose="020B0604020202020204" pitchFamily="34" charset="0"/>
              <a:buChar char="•"/>
            </a:pPr>
            <a:r>
              <a:rPr lang="en-US" b="1" dirty="0"/>
              <a:t>Justification:</a:t>
            </a:r>
            <a:r>
              <a:rPr lang="en-US" dirty="0"/>
              <a:t> The Prototype pattern allows objects to be created without significant computational resource usage and given how complex the project is, this is a pivotal method for building creation.</a:t>
            </a:r>
          </a:p>
          <a:p>
            <a:endParaRPr lang="en-US" b="1" u="sng" dirty="0"/>
          </a:p>
          <a:p>
            <a:r>
              <a:rPr lang="en-ZA" b="1" u="sng" dirty="0"/>
              <a:t>Participants:</a:t>
            </a:r>
            <a:br>
              <a:rPr lang="en-ZA" dirty="0"/>
            </a:br>
            <a:r>
              <a:rPr lang="en-ZA" b="1" dirty="0"/>
              <a:t>Prototype</a:t>
            </a:r>
            <a:r>
              <a:rPr lang="en-ZA" dirty="0"/>
              <a:t> - Building </a:t>
            </a:r>
            <a:br>
              <a:rPr lang="en-ZA" dirty="0"/>
            </a:br>
            <a:r>
              <a:rPr lang="en-ZA" b="1" dirty="0" err="1"/>
              <a:t>ConcretePrototype</a:t>
            </a:r>
            <a:r>
              <a:rPr lang="en-ZA" dirty="0"/>
              <a:t> - </a:t>
            </a:r>
            <a:r>
              <a:rPr lang="en-ZA" dirty="0" err="1"/>
              <a:t>IndustrialBuilding</a:t>
            </a:r>
            <a:r>
              <a:rPr lang="en-ZA" dirty="0"/>
              <a:t>, </a:t>
            </a:r>
            <a:r>
              <a:rPr lang="en-ZA" dirty="0" err="1"/>
              <a:t>CommercialBuilding</a:t>
            </a:r>
            <a:r>
              <a:rPr lang="en-ZA" dirty="0"/>
              <a:t>, </a:t>
            </a:r>
            <a:r>
              <a:rPr lang="en-ZA" dirty="0" err="1"/>
              <a:t>ResidentialBuilding</a:t>
            </a:r>
            <a:r>
              <a:rPr lang="en-ZA" dirty="0"/>
              <a:t>, Landmark, </a:t>
            </a:r>
            <a:r>
              <a:rPr lang="en-ZA" dirty="0" err="1"/>
              <a:t>TrafficBuilding</a:t>
            </a:r>
            <a:r>
              <a:rPr lang="en-ZA" dirty="0"/>
              <a:t>, </a:t>
            </a:r>
            <a:r>
              <a:rPr lang="en-ZA" dirty="0" err="1"/>
              <a:t>BuildingWithCoffeeShop</a:t>
            </a:r>
            <a:r>
              <a:rPr lang="en-ZA" dirty="0"/>
              <a:t>, </a:t>
            </a:r>
            <a:r>
              <a:rPr lang="en-ZA" dirty="0" err="1"/>
              <a:t>BuildingWithParking</a:t>
            </a:r>
            <a:r>
              <a:rPr lang="en-ZA" dirty="0"/>
              <a:t> </a:t>
            </a:r>
            <a:r>
              <a:rPr lang="en-ZA" b="1" dirty="0"/>
              <a:t>Client</a:t>
            </a:r>
            <a:r>
              <a:rPr lang="en-ZA" dirty="0"/>
              <a:t> - </a:t>
            </a:r>
            <a:r>
              <a:rPr lang="en-ZA" dirty="0" err="1"/>
              <a:t>PrototypeManager</a:t>
            </a:r>
            <a:r>
              <a:rPr lang="en-ZA" dirty="0"/>
              <a:t> </a:t>
            </a:r>
            <a:endParaRPr lang="en-US" dirty="0"/>
          </a:p>
        </p:txBody>
      </p:sp>
    </p:spTree>
    <p:extLst>
      <p:ext uri="{BB962C8B-B14F-4D97-AF65-F5344CB8AC3E}">
        <p14:creationId xmlns:p14="http://schemas.microsoft.com/office/powerpoint/2010/main" val="185131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F88DEAD2-5F00-79D9-529F-2A997BC5FC73}"/>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8C1D364-E6C4-AB6B-DE3D-8F1A1C6D7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4764" y="1600484"/>
            <a:ext cx="30767724" cy="15140161"/>
          </a:xfrm>
          <a:prstGeom prst="rect">
            <a:avLst/>
          </a:prstGeom>
        </p:spPr>
      </p:pic>
      <p:sp>
        <p:nvSpPr>
          <p:cNvPr id="2" name="Rectangle 1">
            <a:extLst>
              <a:ext uri="{FF2B5EF4-FFF2-40B4-BE49-F238E27FC236}">
                <a16:creationId xmlns:a16="http://schemas.microsoft.com/office/drawing/2014/main" id="{4FB91357-A78C-08E3-BCC2-D108CF922711}"/>
              </a:ext>
            </a:extLst>
          </p:cNvPr>
          <p:cNvSpPr/>
          <p:nvPr/>
        </p:nvSpPr>
        <p:spPr>
          <a:xfrm>
            <a:off x="-12319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AE762BC0-5509-A82F-EC7A-4C5AC5E3B21E}"/>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1677D387-41B9-E152-FAC3-B6364CCA6452}"/>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MEMENTO</a:t>
            </a:r>
          </a:p>
        </p:txBody>
      </p:sp>
      <p:sp>
        <p:nvSpPr>
          <p:cNvPr id="3" name="TextBox 2">
            <a:extLst>
              <a:ext uri="{FF2B5EF4-FFF2-40B4-BE49-F238E27FC236}">
                <a16:creationId xmlns:a16="http://schemas.microsoft.com/office/drawing/2014/main" id="{F1A8B652-F8F6-76E9-A2F7-8964D1E06082}"/>
              </a:ext>
            </a:extLst>
          </p:cNvPr>
          <p:cNvSpPr txBox="1"/>
          <p:nvPr/>
        </p:nvSpPr>
        <p:spPr>
          <a:xfrm>
            <a:off x="384174" y="1655180"/>
            <a:ext cx="520446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Capture and restore an object’s internal state without violating encapsulation, allowing for saving and restoring game state. </a:t>
            </a:r>
          </a:p>
          <a:p>
            <a:pPr marL="285750" indent="-285750">
              <a:buFont typeface="Arial" panose="020B0604020202020204" pitchFamily="34" charset="0"/>
              <a:buChar char="•"/>
            </a:pPr>
            <a:r>
              <a:rPr lang="en-US" b="1" dirty="0"/>
              <a:t>Justification:</a:t>
            </a:r>
            <a:r>
              <a:rPr lang="en-US" dirty="0"/>
              <a:t> The Memento pattern is crucial for capturing the full game state and restoring it later, allowing players to save and load the simulation at any point. This ensures smooth game continuity.</a:t>
            </a:r>
          </a:p>
          <a:p>
            <a:pPr marL="285750" indent="-285750">
              <a:buFont typeface="Arial" panose="020B0604020202020204" pitchFamily="34" charset="0"/>
              <a:buChar char="•"/>
            </a:pPr>
            <a:endParaRPr lang="en-US" b="1" u="sng" dirty="0"/>
          </a:p>
          <a:p>
            <a:r>
              <a:rPr lang="en-ZA" b="1" u="sng" dirty="0"/>
              <a:t>Participants:</a:t>
            </a:r>
            <a:br>
              <a:rPr lang="en-ZA" dirty="0"/>
            </a:br>
            <a:r>
              <a:rPr lang="en-ZA" b="1" dirty="0"/>
              <a:t>Originator</a:t>
            </a:r>
            <a:r>
              <a:rPr lang="en-ZA" dirty="0"/>
              <a:t> - </a:t>
            </a:r>
            <a:r>
              <a:rPr lang="en-ZA" dirty="0" err="1"/>
              <a:t>GameEnvironment</a:t>
            </a:r>
            <a:r>
              <a:rPr lang="en-ZA" dirty="0"/>
              <a:t> </a:t>
            </a:r>
            <a:br>
              <a:rPr lang="en-ZA" dirty="0"/>
            </a:br>
            <a:r>
              <a:rPr lang="en-ZA" b="1" dirty="0"/>
              <a:t>Memento</a:t>
            </a:r>
            <a:r>
              <a:rPr lang="en-ZA" dirty="0"/>
              <a:t> - Memento</a:t>
            </a:r>
            <a:br>
              <a:rPr lang="en-ZA" dirty="0"/>
            </a:br>
            <a:r>
              <a:rPr lang="en-ZA" b="1" dirty="0"/>
              <a:t>Caretaker</a:t>
            </a:r>
            <a:r>
              <a:rPr lang="en-ZA" dirty="0"/>
              <a:t> - Caretaker</a:t>
            </a:r>
            <a:endParaRPr lang="en-US" dirty="0"/>
          </a:p>
        </p:txBody>
      </p:sp>
      <p:pic>
        <p:nvPicPr>
          <p:cNvPr id="5" name="Picture 4" descr="A screenshot of a computer screen&#10;&#10;Description automatically generated">
            <a:extLst>
              <a:ext uri="{FF2B5EF4-FFF2-40B4-BE49-F238E27FC236}">
                <a16:creationId xmlns:a16="http://schemas.microsoft.com/office/drawing/2014/main" id="{F2DBF531-3030-71F3-F975-2652D90B4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480" y="18784643"/>
            <a:ext cx="25448955" cy="13711009"/>
          </a:xfrm>
          <a:prstGeom prst="rect">
            <a:avLst/>
          </a:prstGeom>
        </p:spPr>
      </p:pic>
    </p:spTree>
    <p:extLst>
      <p:ext uri="{BB962C8B-B14F-4D97-AF65-F5344CB8AC3E}">
        <p14:creationId xmlns:p14="http://schemas.microsoft.com/office/powerpoint/2010/main" val="3360766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5DD0C8F8-A866-4E82-33B2-6D4AEA801FCA}"/>
            </a:ext>
          </a:extLst>
        </p:cNvPr>
        <p:cNvGrpSpPr/>
        <p:nvPr/>
      </p:nvGrpSpPr>
      <p:grpSpPr>
        <a:xfrm>
          <a:off x="0" y="0"/>
          <a:ext cx="0" cy="0"/>
          <a:chOff x="0" y="0"/>
          <a:chExt cx="0" cy="0"/>
        </a:xfrm>
      </p:grpSpPr>
      <p:pic>
        <p:nvPicPr>
          <p:cNvPr id="10" name="Picture 9" descr="A screenshot of a computer screen&#10;&#10;Description automatically generated">
            <a:extLst>
              <a:ext uri="{FF2B5EF4-FFF2-40B4-BE49-F238E27FC236}">
                <a16:creationId xmlns:a16="http://schemas.microsoft.com/office/drawing/2014/main" id="{E7376CA4-206B-3185-8C9C-836C76750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029" y="327073"/>
            <a:ext cx="40812330" cy="2198825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97EF367-B5A7-339E-459B-0A27D65E1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764" y="-19308796"/>
            <a:ext cx="30767724" cy="15140161"/>
          </a:xfrm>
          <a:prstGeom prst="rect">
            <a:avLst/>
          </a:prstGeom>
        </p:spPr>
      </p:pic>
      <p:sp>
        <p:nvSpPr>
          <p:cNvPr id="2" name="Rectangle 1">
            <a:extLst>
              <a:ext uri="{FF2B5EF4-FFF2-40B4-BE49-F238E27FC236}">
                <a16:creationId xmlns:a16="http://schemas.microsoft.com/office/drawing/2014/main" id="{5B2E7EA4-2C93-BFB9-7604-D3AD50734C5D}"/>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extBox 2">
            <a:extLst>
              <a:ext uri="{FF2B5EF4-FFF2-40B4-BE49-F238E27FC236}">
                <a16:creationId xmlns:a16="http://schemas.microsoft.com/office/drawing/2014/main" id="{4ACD7183-0028-DF2A-CF57-6514B312B89A}"/>
              </a:ext>
            </a:extLst>
          </p:cNvPr>
          <p:cNvSpPr txBox="1"/>
          <p:nvPr/>
        </p:nvSpPr>
        <p:spPr>
          <a:xfrm>
            <a:off x="384174" y="1655180"/>
            <a:ext cx="520446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Provide a simplified interface to a complex subsystem (e.g., the simulation engine that handles resource management, citizen interactions, and transportation). </a:t>
            </a:r>
          </a:p>
          <a:p>
            <a:pPr marL="285750" indent="-285750">
              <a:buFont typeface="Arial" panose="020B0604020202020204" pitchFamily="34" charset="0"/>
              <a:buChar char="•"/>
            </a:pPr>
            <a:r>
              <a:rPr lang="en-US" b="1" dirty="0"/>
              <a:t>Justification:</a:t>
            </a:r>
            <a:r>
              <a:rPr lang="en-US" dirty="0"/>
              <a:t> The Facade will offer a clean API for interacting with the simulation engine, making it easier for other parts of the system to perform high-level operations without needing to understand the complexity beneath.</a:t>
            </a:r>
          </a:p>
          <a:p>
            <a:endParaRPr lang="en-US" b="1" u="sng" dirty="0"/>
          </a:p>
          <a:p>
            <a:r>
              <a:rPr lang="en-ZA" b="1" u="sng" dirty="0"/>
              <a:t>Participants:</a:t>
            </a:r>
            <a:br>
              <a:rPr lang="en-ZA" dirty="0"/>
            </a:br>
            <a:r>
              <a:rPr lang="en-US" b="1" dirty="0"/>
              <a:t>Façade</a:t>
            </a:r>
            <a:r>
              <a:rPr lang="en-US" dirty="0"/>
              <a:t> - Player</a:t>
            </a:r>
          </a:p>
          <a:p>
            <a:r>
              <a:rPr lang="en-US" b="1" dirty="0" err="1"/>
              <a:t>SubSystems</a:t>
            </a:r>
            <a:r>
              <a:rPr lang="en-US" dirty="0"/>
              <a:t> - The entire project</a:t>
            </a:r>
          </a:p>
        </p:txBody>
      </p:sp>
      <p:grpSp>
        <p:nvGrpSpPr>
          <p:cNvPr id="5" name="Group 4">
            <a:extLst>
              <a:ext uri="{FF2B5EF4-FFF2-40B4-BE49-F238E27FC236}">
                <a16:creationId xmlns:a16="http://schemas.microsoft.com/office/drawing/2014/main" id="{33FC6931-EAB6-3358-423E-B0DAD79D4CE5}"/>
              </a:ext>
            </a:extLst>
          </p:cNvPr>
          <p:cNvGrpSpPr/>
          <p:nvPr/>
        </p:nvGrpSpPr>
        <p:grpSpPr>
          <a:xfrm>
            <a:off x="-5289238" y="0"/>
            <a:ext cx="4930419" cy="6858000"/>
            <a:chOff x="396" y="0"/>
            <a:chExt cx="4930419" cy="6858000"/>
          </a:xfrm>
        </p:grpSpPr>
        <p:sp>
          <p:nvSpPr>
            <p:cNvPr id="6" name="Rectangle 5">
              <a:extLst>
                <a:ext uri="{FF2B5EF4-FFF2-40B4-BE49-F238E27FC236}">
                  <a16:creationId xmlns:a16="http://schemas.microsoft.com/office/drawing/2014/main" id="{EB5C579B-3D98-FFBD-0697-000D97A8A839}"/>
                </a:ext>
              </a:extLst>
            </p:cNvPr>
            <p:cNvSpPr/>
            <p:nvPr/>
          </p:nvSpPr>
          <p:spPr>
            <a:xfrm>
              <a:off x="396" y="0"/>
              <a:ext cx="4930419" cy="68580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7" name="Graphic 6">
              <a:extLst>
                <a:ext uri="{FF2B5EF4-FFF2-40B4-BE49-F238E27FC236}">
                  <a16:creationId xmlns:a16="http://schemas.microsoft.com/office/drawing/2014/main" id="{36269A2D-90C5-1B11-FCE4-1048229CFD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2648" y="2035589"/>
              <a:ext cx="2844880" cy="2786821"/>
            </a:xfrm>
            <a:prstGeom prst="rect">
              <a:avLst/>
            </a:prstGeom>
          </p:spPr>
        </p:pic>
      </p:grpSp>
      <p:sp>
        <p:nvSpPr>
          <p:cNvPr id="8" name="Rectangle: Rounded Corners 7">
            <a:extLst>
              <a:ext uri="{FF2B5EF4-FFF2-40B4-BE49-F238E27FC236}">
                <a16:creationId xmlns:a16="http://schemas.microsoft.com/office/drawing/2014/main" id="{2A6670F5-3CEB-EE60-84B9-D379E76AE17F}"/>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59F7336B-FA02-FFFA-5B2E-7C9113AD7489}"/>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FAÇADE</a:t>
            </a:r>
          </a:p>
        </p:txBody>
      </p:sp>
    </p:spTree>
    <p:extLst>
      <p:ext uri="{BB962C8B-B14F-4D97-AF65-F5344CB8AC3E}">
        <p14:creationId xmlns:p14="http://schemas.microsoft.com/office/powerpoint/2010/main" val="394784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8860FB2E-0A3C-AC3C-2666-887044D79BA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F9C9BF-29F0-9692-3709-7ED3AC0F9928}"/>
              </a:ext>
            </a:extLst>
          </p:cNvPr>
          <p:cNvPicPr>
            <a:picLocks noChangeAspect="1"/>
          </p:cNvPicPr>
          <p:nvPr/>
        </p:nvPicPr>
        <p:blipFill>
          <a:blip r:embed="rId2"/>
          <a:stretch>
            <a:fillRect/>
          </a:stretch>
        </p:blipFill>
        <p:spPr>
          <a:xfrm>
            <a:off x="5081287" y="1944228"/>
            <a:ext cx="7025028" cy="3466076"/>
          </a:xfrm>
          <a:prstGeom prst="rect">
            <a:avLst/>
          </a:prstGeom>
        </p:spPr>
      </p:pic>
      <p:sp>
        <p:nvSpPr>
          <p:cNvPr id="2" name="Rectangle 1">
            <a:extLst>
              <a:ext uri="{FF2B5EF4-FFF2-40B4-BE49-F238E27FC236}">
                <a16:creationId xmlns:a16="http://schemas.microsoft.com/office/drawing/2014/main" id="{C04AFD12-88C9-7FA2-4CB0-B02928BC224F}"/>
              </a:ext>
            </a:extLst>
          </p:cNvPr>
          <p:cNvSpPr/>
          <p:nvPr/>
        </p:nvSpPr>
        <p:spPr>
          <a:xfrm>
            <a:off x="-7040484"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6" name="Rectangle 15">
            <a:extLst>
              <a:ext uri="{FF2B5EF4-FFF2-40B4-BE49-F238E27FC236}">
                <a16:creationId xmlns:a16="http://schemas.microsoft.com/office/drawing/2014/main" id="{E55562A9-EF97-9978-9276-E6D0943C49EA}"/>
              </a:ext>
            </a:extLst>
          </p:cNvPr>
          <p:cNvSpPr/>
          <p:nvPr/>
        </p:nvSpPr>
        <p:spPr>
          <a:xfrm>
            <a:off x="396" y="0"/>
            <a:ext cx="4930419" cy="68580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5" name="Graphic 14">
            <a:extLst>
              <a:ext uri="{FF2B5EF4-FFF2-40B4-BE49-F238E27FC236}">
                <a16:creationId xmlns:a16="http://schemas.microsoft.com/office/drawing/2014/main" id="{E7F46C3E-79F8-BBB8-BEC4-76537E3540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648" y="2035589"/>
            <a:ext cx="2844880" cy="2786821"/>
          </a:xfrm>
          <a:prstGeom prst="rect">
            <a:avLst/>
          </a:prstGeom>
        </p:spPr>
      </p:pic>
      <p:sp>
        <p:nvSpPr>
          <p:cNvPr id="8" name="Rectangle: Rounded Corners 7">
            <a:extLst>
              <a:ext uri="{FF2B5EF4-FFF2-40B4-BE49-F238E27FC236}">
                <a16:creationId xmlns:a16="http://schemas.microsoft.com/office/drawing/2014/main" id="{B1A75B65-134B-86E7-4F03-56AA17B8A359}"/>
              </a:ext>
            </a:extLst>
          </p:cNvPr>
          <p:cNvSpPr/>
          <p:nvPr/>
        </p:nvSpPr>
        <p:spPr>
          <a:xfrm>
            <a:off x="3807528" y="326541"/>
            <a:ext cx="4576943" cy="992541"/>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8DFE266B-D19A-2349-08D4-B745193CA094}"/>
              </a:ext>
            </a:extLst>
          </p:cNvPr>
          <p:cNvSpPr txBox="1"/>
          <p:nvPr/>
        </p:nvSpPr>
        <p:spPr>
          <a:xfrm>
            <a:off x="3493770" y="468869"/>
            <a:ext cx="5204460" cy="707886"/>
          </a:xfrm>
          <a:prstGeom prst="rect">
            <a:avLst/>
          </a:prstGeom>
          <a:noFill/>
        </p:spPr>
        <p:txBody>
          <a:bodyPr wrap="square" rtlCol="0">
            <a:spAutoFit/>
          </a:bodyPr>
          <a:lstStyle/>
          <a:p>
            <a:pPr algn="ctr"/>
            <a:r>
              <a:rPr lang="en-ZA" sz="4000" b="1" dirty="0">
                <a:solidFill>
                  <a:srgbClr val="1F2C8F"/>
                </a:solidFill>
                <a:latin typeface="+mj-lt"/>
              </a:rPr>
              <a:t>GITHUB</a:t>
            </a:r>
          </a:p>
        </p:txBody>
      </p:sp>
    </p:spTree>
    <p:extLst>
      <p:ext uri="{BB962C8B-B14F-4D97-AF65-F5344CB8AC3E}">
        <p14:creationId xmlns:p14="http://schemas.microsoft.com/office/powerpoint/2010/main" val="2786842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4B9BC97A-56E3-C12B-31B0-FBDB7DB6293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6AA7FF4-930C-FE75-9CC8-0B3BB28F023A}"/>
              </a:ext>
            </a:extLst>
          </p:cNvPr>
          <p:cNvPicPr>
            <a:picLocks noChangeAspect="1"/>
          </p:cNvPicPr>
          <p:nvPr/>
        </p:nvPicPr>
        <p:blipFill>
          <a:blip r:embed="rId3"/>
          <a:stretch>
            <a:fillRect/>
          </a:stretch>
        </p:blipFill>
        <p:spPr>
          <a:xfrm>
            <a:off x="5081287" y="-4144060"/>
            <a:ext cx="7025028" cy="3466076"/>
          </a:xfrm>
          <a:prstGeom prst="rect">
            <a:avLst/>
          </a:prstGeom>
        </p:spPr>
      </p:pic>
      <p:sp>
        <p:nvSpPr>
          <p:cNvPr id="2" name="Rectangle 1">
            <a:extLst>
              <a:ext uri="{FF2B5EF4-FFF2-40B4-BE49-F238E27FC236}">
                <a16:creationId xmlns:a16="http://schemas.microsoft.com/office/drawing/2014/main" id="{A665F54C-AB89-E567-10BA-B338AC369472}"/>
              </a:ext>
            </a:extLst>
          </p:cNvPr>
          <p:cNvSpPr/>
          <p:nvPr/>
        </p:nvSpPr>
        <p:spPr>
          <a:xfrm>
            <a:off x="-7040484"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6" name="Rectangle 15">
            <a:extLst>
              <a:ext uri="{FF2B5EF4-FFF2-40B4-BE49-F238E27FC236}">
                <a16:creationId xmlns:a16="http://schemas.microsoft.com/office/drawing/2014/main" id="{999C9DE7-26CE-689C-EC57-0B544F4D9899}"/>
              </a:ext>
            </a:extLst>
          </p:cNvPr>
          <p:cNvSpPr/>
          <p:nvPr/>
        </p:nvSpPr>
        <p:spPr>
          <a:xfrm>
            <a:off x="396" y="0"/>
            <a:ext cx="4930419" cy="68580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69933B47-3BD1-59AE-B1EC-9E0509CC9F8D}"/>
              </a:ext>
            </a:extLst>
          </p:cNvPr>
          <p:cNvSpPr/>
          <p:nvPr/>
        </p:nvSpPr>
        <p:spPr>
          <a:xfrm>
            <a:off x="3807528" y="326541"/>
            <a:ext cx="4576943" cy="992541"/>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8CAB9306-29DA-EB5C-26B3-59B52537FEC8}"/>
              </a:ext>
            </a:extLst>
          </p:cNvPr>
          <p:cNvSpPr txBox="1"/>
          <p:nvPr/>
        </p:nvSpPr>
        <p:spPr>
          <a:xfrm>
            <a:off x="3493770" y="468869"/>
            <a:ext cx="5204460" cy="707886"/>
          </a:xfrm>
          <a:prstGeom prst="rect">
            <a:avLst/>
          </a:prstGeom>
          <a:noFill/>
        </p:spPr>
        <p:txBody>
          <a:bodyPr wrap="square" rtlCol="0">
            <a:spAutoFit/>
          </a:bodyPr>
          <a:lstStyle/>
          <a:p>
            <a:pPr algn="ctr"/>
            <a:r>
              <a:rPr lang="en-ZA" sz="4000" b="1" dirty="0">
                <a:solidFill>
                  <a:srgbClr val="1F2C8F"/>
                </a:solidFill>
                <a:latin typeface="+mj-lt"/>
              </a:rPr>
              <a:t>GITHUB</a:t>
            </a:r>
          </a:p>
        </p:txBody>
      </p:sp>
      <p:sp>
        <p:nvSpPr>
          <p:cNvPr id="3" name="TextBox 2">
            <a:extLst>
              <a:ext uri="{FF2B5EF4-FFF2-40B4-BE49-F238E27FC236}">
                <a16:creationId xmlns:a16="http://schemas.microsoft.com/office/drawing/2014/main" id="{98BC8B72-7EE3-BDF1-E2AB-F70A619D187C}"/>
              </a:ext>
            </a:extLst>
          </p:cNvPr>
          <p:cNvSpPr txBox="1"/>
          <p:nvPr/>
        </p:nvSpPr>
        <p:spPr>
          <a:xfrm>
            <a:off x="5197033" y="1751208"/>
            <a:ext cx="6794339" cy="3970318"/>
          </a:xfrm>
          <a:prstGeom prst="rect">
            <a:avLst/>
          </a:prstGeom>
          <a:noFill/>
        </p:spPr>
        <p:txBody>
          <a:bodyPr wrap="square" rtlCol="0">
            <a:spAutoFit/>
          </a:bodyPr>
          <a:lstStyle/>
          <a:p>
            <a:pPr algn="ctr"/>
            <a:r>
              <a:rPr lang="en-ZA" sz="2800" b="1" dirty="0" err="1">
                <a:solidFill>
                  <a:schemeClr val="bg1"/>
                </a:solidFill>
              </a:rPr>
              <a:t>GitFlow</a:t>
            </a:r>
            <a:r>
              <a:rPr lang="en-ZA" sz="2800" b="1" dirty="0">
                <a:solidFill>
                  <a:schemeClr val="bg1"/>
                </a:solidFill>
              </a:rPr>
              <a:t> Branching Strategy</a:t>
            </a:r>
          </a:p>
          <a:p>
            <a:pPr marL="457200" indent="-457200">
              <a:buFont typeface="Arial" panose="020B0604020202020204" pitchFamily="34" charset="0"/>
              <a:buChar char="•"/>
            </a:pPr>
            <a:r>
              <a:rPr lang="en-ZA" sz="2800" dirty="0">
                <a:solidFill>
                  <a:schemeClr val="bg1"/>
                </a:solidFill>
              </a:rPr>
              <a:t>main (Final Product)</a:t>
            </a:r>
          </a:p>
          <a:p>
            <a:pPr marL="457200" indent="-457200">
              <a:buFont typeface="Arial" panose="020B0604020202020204" pitchFamily="34" charset="0"/>
              <a:buChar char="•"/>
            </a:pPr>
            <a:r>
              <a:rPr lang="en-ZA" sz="2800" dirty="0">
                <a:solidFill>
                  <a:schemeClr val="bg1"/>
                </a:solidFill>
              </a:rPr>
              <a:t>development (Testing of Individual Components Together)</a:t>
            </a:r>
          </a:p>
          <a:p>
            <a:pPr marL="457200" indent="-457200">
              <a:buFont typeface="Arial" panose="020B0604020202020204" pitchFamily="34" charset="0"/>
              <a:buChar char="•"/>
            </a:pPr>
            <a:r>
              <a:rPr lang="en-ZA" sz="2800" dirty="0">
                <a:solidFill>
                  <a:schemeClr val="bg1"/>
                </a:solidFill>
              </a:rPr>
              <a:t>feature/[system feature] (Separate Feature Implementations)</a:t>
            </a:r>
          </a:p>
          <a:p>
            <a:pPr marL="457200" indent="-457200">
              <a:buFont typeface="Arial" panose="020B0604020202020204" pitchFamily="34" charset="0"/>
              <a:buChar char="•"/>
            </a:pPr>
            <a:r>
              <a:rPr lang="en-ZA" sz="2800" dirty="0">
                <a:solidFill>
                  <a:schemeClr val="bg1"/>
                </a:solidFill>
              </a:rPr>
              <a:t>bug/[implementation issue] (Implementation Issues That Need to Be Solved)</a:t>
            </a:r>
          </a:p>
        </p:txBody>
      </p:sp>
      <p:pic>
        <p:nvPicPr>
          <p:cNvPr id="6" name="Picture 5" descr="A qr code with a few black squares&#10;&#10;Description automatically generated">
            <a:extLst>
              <a:ext uri="{FF2B5EF4-FFF2-40B4-BE49-F238E27FC236}">
                <a16:creationId xmlns:a16="http://schemas.microsoft.com/office/drawing/2014/main" id="{D1115AE7-9A46-C689-AEC0-07B3202F7A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497" y="7273483"/>
            <a:ext cx="4015131" cy="4015131"/>
          </a:xfrm>
          <a:prstGeom prst="rect">
            <a:avLst/>
          </a:prstGeom>
        </p:spPr>
      </p:pic>
      <p:pic>
        <p:nvPicPr>
          <p:cNvPr id="14" name="Picture 13" descr="A yellow arrow pointing to a green and red circle&#10;&#10;Description automatically generated">
            <a:extLst>
              <a:ext uri="{FF2B5EF4-FFF2-40B4-BE49-F238E27FC236}">
                <a16:creationId xmlns:a16="http://schemas.microsoft.com/office/drawing/2014/main" id="{D583061D-A204-01A0-BE96-E01E8BEFE3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126" y="1881521"/>
            <a:ext cx="3094958" cy="3094958"/>
          </a:xfrm>
          <a:prstGeom prst="rect">
            <a:avLst/>
          </a:prstGeom>
        </p:spPr>
      </p:pic>
    </p:spTree>
    <p:extLst>
      <p:ext uri="{BB962C8B-B14F-4D97-AF65-F5344CB8AC3E}">
        <p14:creationId xmlns:p14="http://schemas.microsoft.com/office/powerpoint/2010/main" val="788219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6DFE8DE8-04DD-9BB0-F180-826D331BE183}"/>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B8932BED-FD2B-083F-6345-617E723D2201}"/>
              </a:ext>
            </a:extLst>
          </p:cNvPr>
          <p:cNvSpPr/>
          <p:nvPr/>
        </p:nvSpPr>
        <p:spPr>
          <a:xfrm>
            <a:off x="396" y="0"/>
            <a:ext cx="4930419" cy="68580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2" name="Graphic 21">
            <a:extLst>
              <a:ext uri="{FF2B5EF4-FFF2-40B4-BE49-F238E27FC236}">
                <a16:creationId xmlns:a16="http://schemas.microsoft.com/office/drawing/2014/main" id="{9FFB2364-DFED-4549-FE4B-5D941D75A4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48" y="2035589"/>
            <a:ext cx="2844880" cy="2786821"/>
          </a:xfrm>
          <a:prstGeom prst="rect">
            <a:avLst/>
          </a:prstGeom>
        </p:spPr>
      </p:pic>
      <p:sp>
        <p:nvSpPr>
          <p:cNvPr id="2" name="Rectangle 1">
            <a:extLst>
              <a:ext uri="{FF2B5EF4-FFF2-40B4-BE49-F238E27FC236}">
                <a16:creationId xmlns:a16="http://schemas.microsoft.com/office/drawing/2014/main" id="{95B83C05-2547-2777-02DA-292124778674}"/>
              </a:ext>
            </a:extLst>
          </p:cNvPr>
          <p:cNvSpPr/>
          <p:nvPr/>
        </p:nvSpPr>
        <p:spPr>
          <a:xfrm>
            <a:off x="-7040484"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D6B82E5A-6037-E235-38F9-E18C7E45B29D}"/>
              </a:ext>
            </a:extLst>
          </p:cNvPr>
          <p:cNvSpPr/>
          <p:nvPr/>
        </p:nvSpPr>
        <p:spPr>
          <a:xfrm>
            <a:off x="3807528" y="326541"/>
            <a:ext cx="4576943" cy="992541"/>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0BAB823F-64E3-6EC3-B5F8-11C0A6BE1014}"/>
              </a:ext>
            </a:extLst>
          </p:cNvPr>
          <p:cNvSpPr txBox="1"/>
          <p:nvPr/>
        </p:nvSpPr>
        <p:spPr>
          <a:xfrm>
            <a:off x="3493770" y="468869"/>
            <a:ext cx="5204460" cy="707886"/>
          </a:xfrm>
          <a:prstGeom prst="rect">
            <a:avLst/>
          </a:prstGeom>
          <a:noFill/>
        </p:spPr>
        <p:txBody>
          <a:bodyPr wrap="square" rtlCol="0">
            <a:spAutoFit/>
          </a:bodyPr>
          <a:lstStyle/>
          <a:p>
            <a:pPr algn="ctr"/>
            <a:r>
              <a:rPr lang="en-ZA" sz="4000" b="1" dirty="0">
                <a:solidFill>
                  <a:srgbClr val="1F2C8F"/>
                </a:solidFill>
                <a:latin typeface="+mj-lt"/>
              </a:rPr>
              <a:t>GITHUB</a:t>
            </a:r>
          </a:p>
        </p:txBody>
      </p:sp>
      <p:pic>
        <p:nvPicPr>
          <p:cNvPr id="18" name="Picture 17" descr="A qr code with a few black squares&#10;&#10;Description automatically generated">
            <a:extLst>
              <a:ext uri="{FF2B5EF4-FFF2-40B4-BE49-F238E27FC236}">
                <a16:creationId xmlns:a16="http://schemas.microsoft.com/office/drawing/2014/main" id="{D05EC7D1-BA6C-0B4B-F20B-88FE5CCA7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497" y="1497712"/>
            <a:ext cx="4015131" cy="4015131"/>
          </a:xfrm>
          <a:prstGeom prst="rect">
            <a:avLst/>
          </a:prstGeom>
        </p:spPr>
      </p:pic>
    </p:spTree>
    <p:extLst>
      <p:ext uri="{BB962C8B-B14F-4D97-AF65-F5344CB8AC3E}">
        <p14:creationId xmlns:p14="http://schemas.microsoft.com/office/powerpoint/2010/main" val="518239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B7DAAFE7-E3AC-594B-0A94-F51D41C1A5B7}"/>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830FCB93-6D35-61B2-36F8-12D40500906B}"/>
              </a:ext>
            </a:extLst>
          </p:cNvPr>
          <p:cNvSpPr/>
          <p:nvPr/>
        </p:nvSpPr>
        <p:spPr>
          <a:xfrm>
            <a:off x="7261581" y="0"/>
            <a:ext cx="4930419" cy="6887308"/>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Rectangle 1">
            <a:extLst>
              <a:ext uri="{FF2B5EF4-FFF2-40B4-BE49-F238E27FC236}">
                <a16:creationId xmlns:a16="http://schemas.microsoft.com/office/drawing/2014/main" id="{78FD5C86-D9C9-5C48-D25C-52D6F7F23785}"/>
              </a:ext>
            </a:extLst>
          </p:cNvPr>
          <p:cNvSpPr/>
          <p:nvPr/>
        </p:nvSpPr>
        <p:spPr>
          <a:xfrm>
            <a:off x="-1" y="0"/>
            <a:ext cx="7261581" cy="6887308"/>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E0810BD1-39F8-3241-A2AC-8019B2C0ED01}"/>
              </a:ext>
            </a:extLst>
          </p:cNvPr>
          <p:cNvSpPr/>
          <p:nvPr/>
        </p:nvSpPr>
        <p:spPr>
          <a:xfrm>
            <a:off x="3807528" y="326541"/>
            <a:ext cx="4576943" cy="992541"/>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CBAF39DD-BD09-E529-1B23-F942F6FDAC1C}"/>
              </a:ext>
            </a:extLst>
          </p:cNvPr>
          <p:cNvSpPr txBox="1"/>
          <p:nvPr/>
        </p:nvSpPr>
        <p:spPr>
          <a:xfrm>
            <a:off x="3493770" y="468869"/>
            <a:ext cx="5204460" cy="707886"/>
          </a:xfrm>
          <a:prstGeom prst="rect">
            <a:avLst/>
          </a:prstGeom>
          <a:noFill/>
        </p:spPr>
        <p:txBody>
          <a:bodyPr wrap="square" rtlCol="0">
            <a:spAutoFit/>
          </a:bodyPr>
          <a:lstStyle/>
          <a:p>
            <a:pPr algn="ctr"/>
            <a:r>
              <a:rPr lang="en-ZA" sz="4000" b="1" dirty="0">
                <a:solidFill>
                  <a:srgbClr val="1F2C8F"/>
                </a:solidFill>
                <a:latin typeface="+mj-lt"/>
              </a:rPr>
              <a:t>SURVEY</a:t>
            </a:r>
          </a:p>
        </p:txBody>
      </p:sp>
      <p:pic>
        <p:nvPicPr>
          <p:cNvPr id="4" name="Picture 3" descr="A person holding a tablet&#10;&#10;Description automatically generated">
            <a:extLst>
              <a:ext uri="{FF2B5EF4-FFF2-40B4-BE49-F238E27FC236}">
                <a16:creationId xmlns:a16="http://schemas.microsoft.com/office/drawing/2014/main" id="{6E2E30B3-D13E-8F43-058B-7C33C79A7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444" y="1924308"/>
            <a:ext cx="3038692" cy="3038692"/>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601FCF4B-62E3-F5A4-2F68-A39DE26A2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512" y="1737397"/>
            <a:ext cx="3412514" cy="3412514"/>
          </a:xfrm>
          <a:prstGeom prst="rect">
            <a:avLst/>
          </a:prstGeom>
        </p:spPr>
      </p:pic>
      <p:sp>
        <p:nvSpPr>
          <p:cNvPr id="7" name="TextBox 6">
            <a:extLst>
              <a:ext uri="{FF2B5EF4-FFF2-40B4-BE49-F238E27FC236}">
                <a16:creationId xmlns:a16="http://schemas.microsoft.com/office/drawing/2014/main" id="{630D4D53-30F0-4665-965A-03EA17B5BC45}"/>
              </a:ext>
            </a:extLst>
          </p:cNvPr>
          <p:cNvSpPr txBox="1"/>
          <p:nvPr/>
        </p:nvSpPr>
        <p:spPr>
          <a:xfrm>
            <a:off x="950357" y="5556944"/>
            <a:ext cx="5360863" cy="461665"/>
          </a:xfrm>
          <a:prstGeom prst="rect">
            <a:avLst/>
          </a:prstGeom>
          <a:noFill/>
        </p:spPr>
        <p:txBody>
          <a:bodyPr wrap="square" rtlCol="0">
            <a:spAutoFit/>
          </a:bodyPr>
          <a:lstStyle/>
          <a:p>
            <a:r>
              <a:rPr lang="en-ZA" sz="2400" dirty="0"/>
              <a:t>Let us know on how we can improve!</a:t>
            </a:r>
          </a:p>
        </p:txBody>
      </p:sp>
    </p:spTree>
    <p:extLst>
      <p:ext uri="{BB962C8B-B14F-4D97-AF65-F5344CB8AC3E}">
        <p14:creationId xmlns:p14="http://schemas.microsoft.com/office/powerpoint/2010/main" val="42260574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2D592"/>
        </a:solidFill>
        <a:effectLst/>
      </p:bgPr>
    </p:bg>
    <p:spTree>
      <p:nvGrpSpPr>
        <p:cNvPr id="1" name="">
          <a:extLst>
            <a:ext uri="{FF2B5EF4-FFF2-40B4-BE49-F238E27FC236}">
              <a16:creationId xmlns:a16="http://schemas.microsoft.com/office/drawing/2014/main" id="{D2572164-CBF8-C964-72CA-F63BC3329536}"/>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48EB1CE9-B683-5C73-7C2D-C62D205BC130}"/>
              </a:ext>
            </a:extLst>
          </p:cNvPr>
          <p:cNvSpPr/>
          <p:nvPr/>
        </p:nvSpPr>
        <p:spPr>
          <a:xfrm>
            <a:off x="4358639" y="-203200"/>
            <a:ext cx="7486635" cy="6756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4" name="Picture 13" descr="A high angle view of a metal structure&#10;&#10;Description automatically generated">
            <a:extLst>
              <a:ext uri="{FF2B5EF4-FFF2-40B4-BE49-F238E27FC236}">
                <a16:creationId xmlns:a16="http://schemas.microsoft.com/office/drawing/2014/main" id="{FFAB20E2-EF75-6034-F626-1CBA71DDC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99592"/>
            <a:ext cx="4582861" cy="13154242"/>
          </a:xfrm>
          <a:prstGeom prst="rect">
            <a:avLst/>
          </a:prstGeom>
        </p:spPr>
      </p:pic>
      <p:sp>
        <p:nvSpPr>
          <p:cNvPr id="8" name="Rectangle: Rounded Corners 7">
            <a:extLst>
              <a:ext uri="{FF2B5EF4-FFF2-40B4-BE49-F238E27FC236}">
                <a16:creationId xmlns:a16="http://schemas.microsoft.com/office/drawing/2014/main" id="{51DE8325-5EE7-6F75-08B9-7D2C2025D33A}"/>
              </a:ext>
            </a:extLst>
          </p:cNvPr>
          <p:cNvSpPr/>
          <p:nvPr/>
        </p:nvSpPr>
        <p:spPr>
          <a:xfrm>
            <a:off x="346725" y="295261"/>
            <a:ext cx="3611301"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68D667FA-DF99-06F6-284B-6A2F164CBEA7}"/>
              </a:ext>
            </a:extLst>
          </p:cNvPr>
          <p:cNvSpPr txBox="1"/>
          <p:nvPr/>
        </p:nvSpPr>
        <p:spPr>
          <a:xfrm>
            <a:off x="-449854" y="646532"/>
            <a:ext cx="5204460" cy="830997"/>
          </a:xfrm>
          <a:prstGeom prst="rect">
            <a:avLst/>
          </a:prstGeom>
          <a:noFill/>
        </p:spPr>
        <p:txBody>
          <a:bodyPr wrap="square" rtlCol="0">
            <a:spAutoFit/>
          </a:bodyPr>
          <a:lstStyle/>
          <a:p>
            <a:pPr algn="ctr"/>
            <a:r>
              <a:rPr lang="en-ZA" sz="4800" b="1" dirty="0">
                <a:solidFill>
                  <a:srgbClr val="1F2C8F"/>
                </a:solidFill>
                <a:latin typeface="+mj-lt"/>
              </a:rPr>
              <a:t>REPORT</a:t>
            </a:r>
          </a:p>
        </p:txBody>
      </p:sp>
      <p:pic>
        <p:nvPicPr>
          <p:cNvPr id="16" name="Picture 15" descr="A qr code on a white background">
            <a:extLst>
              <a:ext uri="{FF2B5EF4-FFF2-40B4-BE49-F238E27FC236}">
                <a16:creationId xmlns:a16="http://schemas.microsoft.com/office/drawing/2014/main" id="{4DB82691-E0D7-B9C9-0969-7F2EBC5A3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47750"/>
            <a:ext cx="4762500" cy="4762500"/>
          </a:xfrm>
          <a:prstGeom prst="rect">
            <a:avLst/>
          </a:prstGeom>
        </p:spPr>
      </p:pic>
      <p:sp>
        <p:nvSpPr>
          <p:cNvPr id="18" name="Oval 17">
            <a:extLst>
              <a:ext uri="{FF2B5EF4-FFF2-40B4-BE49-F238E27FC236}">
                <a16:creationId xmlns:a16="http://schemas.microsoft.com/office/drawing/2014/main" id="{DAF9F757-6DAF-D264-8495-19F2CDF17A6C}"/>
              </a:ext>
            </a:extLst>
          </p:cNvPr>
          <p:cNvSpPr/>
          <p:nvPr/>
        </p:nvSpPr>
        <p:spPr>
          <a:xfrm>
            <a:off x="10607040" y="5343596"/>
            <a:ext cx="2468174" cy="2468174"/>
          </a:xfrm>
          <a:prstGeom prst="ellipse">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Oval 18">
            <a:extLst>
              <a:ext uri="{FF2B5EF4-FFF2-40B4-BE49-F238E27FC236}">
                <a16:creationId xmlns:a16="http://schemas.microsoft.com/office/drawing/2014/main" id="{5636A5B5-FD7F-51CE-B8C9-F01A8E73709F}"/>
              </a:ext>
            </a:extLst>
          </p:cNvPr>
          <p:cNvSpPr/>
          <p:nvPr/>
        </p:nvSpPr>
        <p:spPr>
          <a:xfrm>
            <a:off x="10836372" y="5566082"/>
            <a:ext cx="1989190" cy="206384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solidFill>
                <a:srgbClr val="D2D592"/>
              </a:solidFill>
            </a:endParaRPr>
          </a:p>
        </p:txBody>
      </p:sp>
      <p:sp>
        <p:nvSpPr>
          <p:cNvPr id="20" name="Oval 19">
            <a:extLst>
              <a:ext uri="{FF2B5EF4-FFF2-40B4-BE49-F238E27FC236}">
                <a16:creationId xmlns:a16="http://schemas.microsoft.com/office/drawing/2014/main" id="{B95E2E38-9503-96D2-F1A9-7DEC547FFED8}"/>
              </a:ext>
            </a:extLst>
          </p:cNvPr>
          <p:cNvSpPr/>
          <p:nvPr/>
        </p:nvSpPr>
        <p:spPr>
          <a:xfrm>
            <a:off x="10508047" y="5747176"/>
            <a:ext cx="397838" cy="397838"/>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descr="A street with cars and buildings in the background&#10;&#10;Description automatically generated">
            <a:extLst>
              <a:ext uri="{FF2B5EF4-FFF2-40B4-BE49-F238E27FC236}">
                <a16:creationId xmlns:a16="http://schemas.microsoft.com/office/drawing/2014/main" id="{655D4B37-851B-895C-5F06-9B2718A52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855" y="7140136"/>
            <a:ext cx="4275142" cy="6413304"/>
          </a:xfrm>
          <a:prstGeom prst="rect">
            <a:avLst/>
          </a:prstGeom>
        </p:spPr>
      </p:pic>
    </p:spTree>
    <p:extLst>
      <p:ext uri="{BB962C8B-B14F-4D97-AF65-F5344CB8AC3E}">
        <p14:creationId xmlns:p14="http://schemas.microsoft.com/office/powerpoint/2010/main" val="183039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592"/>
        </a:solidFill>
        <a:effectLst/>
      </p:bgPr>
    </p:bg>
    <p:spTree>
      <p:nvGrpSpPr>
        <p:cNvPr id="1" name="">
          <a:extLst>
            <a:ext uri="{FF2B5EF4-FFF2-40B4-BE49-F238E27FC236}">
              <a16:creationId xmlns:a16="http://schemas.microsoft.com/office/drawing/2014/main" id="{3DF8397D-6B6F-A43F-FFB3-470B501A1E96}"/>
            </a:ext>
          </a:extLst>
        </p:cNvPr>
        <p:cNvGrpSpPr/>
        <p:nvPr/>
      </p:nvGrpSpPr>
      <p:grpSpPr>
        <a:xfrm>
          <a:off x="0" y="0"/>
          <a:ext cx="0" cy="0"/>
          <a:chOff x="0" y="0"/>
          <a:chExt cx="0" cy="0"/>
        </a:xfrm>
      </p:grpSpPr>
      <p:pic>
        <p:nvPicPr>
          <p:cNvPr id="9" name="Picture 8" descr="A cityscape with a body of water&#10;&#10;Description automatically generated">
            <a:extLst>
              <a:ext uri="{FF2B5EF4-FFF2-40B4-BE49-F238E27FC236}">
                <a16:creationId xmlns:a16="http://schemas.microsoft.com/office/drawing/2014/main" id="{8E6CF6C2-A03E-5E9E-E37F-E082BAE15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30440"/>
            <a:ext cx="12192000" cy="9144000"/>
          </a:xfrm>
          <a:prstGeom prst="rect">
            <a:avLst/>
          </a:prstGeom>
        </p:spPr>
      </p:pic>
      <p:sp>
        <p:nvSpPr>
          <p:cNvPr id="2" name="Rectangle 1">
            <a:extLst>
              <a:ext uri="{FF2B5EF4-FFF2-40B4-BE49-F238E27FC236}">
                <a16:creationId xmlns:a16="http://schemas.microsoft.com/office/drawing/2014/main" id="{BDDB60CE-1205-575E-1DE9-E5E7A5CD4F84}"/>
              </a:ext>
            </a:extLst>
          </p:cNvPr>
          <p:cNvSpPr/>
          <p:nvPr/>
        </p:nvSpPr>
        <p:spPr>
          <a:xfrm>
            <a:off x="0" y="0"/>
            <a:ext cx="742696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Rectangle 2">
            <a:extLst>
              <a:ext uri="{FF2B5EF4-FFF2-40B4-BE49-F238E27FC236}">
                <a16:creationId xmlns:a16="http://schemas.microsoft.com/office/drawing/2014/main" id="{D2350FFC-69FC-1D34-7048-E8E8C36CBF14}"/>
              </a:ext>
            </a:extLst>
          </p:cNvPr>
          <p:cNvSpPr/>
          <p:nvPr/>
        </p:nvSpPr>
        <p:spPr>
          <a:xfrm>
            <a:off x="7426960" y="0"/>
            <a:ext cx="4765040" cy="685800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1898748C-C573-D1E3-A35B-4F883863143A}"/>
              </a:ext>
            </a:extLst>
          </p:cNvPr>
          <p:cNvSpPr/>
          <p:nvPr/>
        </p:nvSpPr>
        <p:spPr>
          <a:xfrm>
            <a:off x="1107577" y="248792"/>
            <a:ext cx="5018766"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8F23E057-E8FA-098E-A00B-E5C76CEC6870}"/>
              </a:ext>
            </a:extLst>
          </p:cNvPr>
          <p:cNvSpPr txBox="1"/>
          <p:nvPr/>
        </p:nvSpPr>
        <p:spPr>
          <a:xfrm>
            <a:off x="1014730" y="600061"/>
            <a:ext cx="5204460" cy="830997"/>
          </a:xfrm>
          <a:prstGeom prst="rect">
            <a:avLst/>
          </a:prstGeom>
          <a:noFill/>
        </p:spPr>
        <p:txBody>
          <a:bodyPr wrap="square" rtlCol="0">
            <a:spAutoFit/>
          </a:bodyPr>
          <a:lstStyle/>
          <a:p>
            <a:pPr algn="ctr"/>
            <a:r>
              <a:rPr lang="en-ZA" sz="4800" b="1" dirty="0">
                <a:solidFill>
                  <a:srgbClr val="1F2C8F"/>
                </a:solidFill>
                <a:latin typeface="+mj-lt"/>
              </a:rPr>
              <a:t>INTRODUCTION</a:t>
            </a:r>
          </a:p>
        </p:txBody>
      </p:sp>
      <p:sp>
        <p:nvSpPr>
          <p:cNvPr id="5" name="Rectangle 4">
            <a:extLst>
              <a:ext uri="{FF2B5EF4-FFF2-40B4-BE49-F238E27FC236}">
                <a16:creationId xmlns:a16="http://schemas.microsoft.com/office/drawing/2014/main" id="{E16BA9C2-998D-4351-A176-55D05EF866EE}"/>
              </a:ext>
            </a:extLst>
          </p:cNvPr>
          <p:cNvSpPr/>
          <p:nvPr/>
        </p:nvSpPr>
        <p:spPr>
          <a:xfrm>
            <a:off x="0" y="2133599"/>
            <a:ext cx="7426960" cy="3515362"/>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AD51AA54-FB6A-7AC1-FA83-400125178C0E}"/>
              </a:ext>
            </a:extLst>
          </p:cNvPr>
          <p:cNvSpPr txBox="1"/>
          <p:nvPr/>
        </p:nvSpPr>
        <p:spPr>
          <a:xfrm>
            <a:off x="441960" y="2324654"/>
            <a:ext cx="6543040" cy="3139321"/>
          </a:xfrm>
          <a:prstGeom prst="rect">
            <a:avLst/>
          </a:prstGeom>
          <a:noFill/>
        </p:spPr>
        <p:txBody>
          <a:bodyPr wrap="square" rtlCol="0">
            <a:spAutoFit/>
          </a:bodyPr>
          <a:lstStyle/>
          <a:p>
            <a:r>
              <a:rPr lang="en-US" dirty="0">
                <a:solidFill>
                  <a:srgbClr val="1F2C8F"/>
                </a:solidFill>
              </a:rPr>
              <a:t>The City Builder Simulation System is designed to let users build, expand, and manage a virtual city through realistic resource management and strategic planning. Players allocate resources, manage utility infrastructures, and develop residential, commercial, and industrial zones to foster a balanced and thriving environment. The system integrates key game design patterns, including a Memento pattern to save and restore the city’s state, allowing users to revisit past configurations. This framework encourages players to experiment with urban planning and infrastructure management, promoting sustainable growth and optimized city performance.</a:t>
            </a:r>
            <a:endParaRPr lang="en-ZA" dirty="0">
              <a:solidFill>
                <a:srgbClr val="1F2C8F"/>
              </a:solidFill>
            </a:endParaRPr>
          </a:p>
        </p:txBody>
      </p:sp>
      <p:pic>
        <p:nvPicPr>
          <p:cNvPr id="7" name="Picture 6" descr="A street with cars and buildings in the background&#10;&#10;Description automatically generated">
            <a:extLst>
              <a:ext uri="{FF2B5EF4-FFF2-40B4-BE49-F238E27FC236}">
                <a16:creationId xmlns:a16="http://schemas.microsoft.com/office/drawing/2014/main" id="{3EEF4891-58E8-57E1-F4AD-4E1405390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855" y="251656"/>
            <a:ext cx="4275142" cy="6413304"/>
          </a:xfrm>
          <a:prstGeom prst="rect">
            <a:avLst/>
          </a:prstGeom>
        </p:spPr>
      </p:pic>
    </p:spTree>
    <p:extLst>
      <p:ext uri="{BB962C8B-B14F-4D97-AF65-F5344CB8AC3E}">
        <p14:creationId xmlns:p14="http://schemas.microsoft.com/office/powerpoint/2010/main" val="1808639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E107D-136D-FF95-B776-4AEDF111C7C3}"/>
            </a:ext>
          </a:extLst>
        </p:cNvPr>
        <p:cNvGrpSpPr/>
        <p:nvPr/>
      </p:nvGrpSpPr>
      <p:grpSpPr>
        <a:xfrm>
          <a:off x="0" y="0"/>
          <a:ext cx="0" cy="0"/>
          <a:chOff x="0" y="0"/>
          <a:chExt cx="0" cy="0"/>
        </a:xfrm>
      </p:grpSpPr>
      <p:sp>
        <p:nvSpPr>
          <p:cNvPr id="10" name="Oval 9">
            <a:extLst>
              <a:ext uri="{FF2B5EF4-FFF2-40B4-BE49-F238E27FC236}">
                <a16:creationId xmlns:a16="http://schemas.microsoft.com/office/drawing/2014/main" id="{97DC400C-4895-BB23-84A6-130E6C149980}"/>
              </a:ext>
            </a:extLst>
          </p:cNvPr>
          <p:cNvSpPr/>
          <p:nvPr/>
        </p:nvSpPr>
        <p:spPr>
          <a:xfrm>
            <a:off x="6096000" y="-7449460"/>
            <a:ext cx="5758849" cy="5758849"/>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833D36D5-D90A-8465-E942-A66BEB585435}"/>
              </a:ext>
            </a:extLst>
          </p:cNvPr>
          <p:cNvSpPr/>
          <p:nvPr/>
        </p:nvSpPr>
        <p:spPr>
          <a:xfrm>
            <a:off x="6096000" y="-6821740"/>
            <a:ext cx="5758849" cy="2546097"/>
          </a:xfrm>
          <a:prstGeom prst="rect">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9" name="Picture 8" descr="A cityscape with a body of water&#10;&#10;Description automatically generated">
            <a:extLst>
              <a:ext uri="{FF2B5EF4-FFF2-40B4-BE49-F238E27FC236}">
                <a16:creationId xmlns:a16="http://schemas.microsoft.com/office/drawing/2014/main" id="{4F01DC1E-F147-ADBC-4DB2-BF685AAE0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2" name="Rectangle 1">
            <a:extLst>
              <a:ext uri="{FF2B5EF4-FFF2-40B4-BE49-F238E27FC236}">
                <a16:creationId xmlns:a16="http://schemas.microsoft.com/office/drawing/2014/main" id="{F0646032-CCF5-4F07-4DA3-C7810D54A54F}"/>
              </a:ext>
            </a:extLst>
          </p:cNvPr>
          <p:cNvSpPr/>
          <p:nvPr/>
        </p:nvSpPr>
        <p:spPr>
          <a:xfrm>
            <a:off x="-650240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Rectangle 2">
            <a:extLst>
              <a:ext uri="{FF2B5EF4-FFF2-40B4-BE49-F238E27FC236}">
                <a16:creationId xmlns:a16="http://schemas.microsoft.com/office/drawing/2014/main" id="{525F0B18-2CBC-D95A-0EA6-467D9DF764CD}"/>
              </a:ext>
            </a:extLst>
          </p:cNvPr>
          <p:cNvSpPr/>
          <p:nvPr/>
        </p:nvSpPr>
        <p:spPr>
          <a:xfrm>
            <a:off x="12538711" y="0"/>
            <a:ext cx="5972810" cy="685800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D200383B-D0BE-238B-B6B5-5E2A047409BF}"/>
              </a:ext>
            </a:extLst>
          </p:cNvPr>
          <p:cNvSpPr/>
          <p:nvPr/>
        </p:nvSpPr>
        <p:spPr>
          <a:xfrm>
            <a:off x="7299959" y="5064632"/>
            <a:ext cx="4576943"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F1814D09-2BA6-A9A5-AC54-4090B3ADB527}"/>
              </a:ext>
            </a:extLst>
          </p:cNvPr>
          <p:cNvSpPr txBox="1"/>
          <p:nvPr/>
        </p:nvSpPr>
        <p:spPr>
          <a:xfrm>
            <a:off x="6987540" y="5415901"/>
            <a:ext cx="5204460" cy="830997"/>
          </a:xfrm>
          <a:prstGeom prst="rect">
            <a:avLst/>
          </a:prstGeom>
          <a:noFill/>
        </p:spPr>
        <p:txBody>
          <a:bodyPr wrap="square" rtlCol="0">
            <a:spAutoFit/>
          </a:bodyPr>
          <a:lstStyle/>
          <a:p>
            <a:pPr algn="ctr"/>
            <a:r>
              <a:rPr lang="en-ZA" sz="4800" b="1" dirty="0">
                <a:solidFill>
                  <a:srgbClr val="1F2C8F"/>
                </a:solidFill>
                <a:latin typeface="+mj-lt"/>
              </a:rPr>
              <a:t>RESEARCH</a:t>
            </a:r>
          </a:p>
        </p:txBody>
      </p:sp>
      <p:pic>
        <p:nvPicPr>
          <p:cNvPr id="12" name="Picture 11" descr="A building under construction with scaffolding&#10;&#10;Description automatically generated">
            <a:extLst>
              <a:ext uri="{FF2B5EF4-FFF2-40B4-BE49-F238E27FC236}">
                <a16:creationId xmlns:a16="http://schemas.microsoft.com/office/drawing/2014/main" id="{78F472FC-0D50-7AD3-7A6E-2417AC233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402" y="-618816"/>
            <a:ext cx="6672442" cy="8095631"/>
          </a:xfrm>
          <a:prstGeom prst="rect">
            <a:avLst/>
          </a:prstGeom>
        </p:spPr>
      </p:pic>
    </p:spTree>
    <p:extLst>
      <p:ext uri="{BB962C8B-B14F-4D97-AF65-F5344CB8AC3E}">
        <p14:creationId xmlns:p14="http://schemas.microsoft.com/office/powerpoint/2010/main" val="25169837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B8A4BEF5-19B1-8267-8670-A0911081D50E}"/>
            </a:ext>
          </a:extLst>
        </p:cNvPr>
        <p:cNvGrpSpPr/>
        <p:nvPr/>
      </p:nvGrpSpPr>
      <p:grpSpPr>
        <a:xfrm>
          <a:off x="0" y="0"/>
          <a:ext cx="0" cy="0"/>
          <a:chOff x="0" y="0"/>
          <a:chExt cx="0" cy="0"/>
        </a:xfrm>
      </p:grpSpPr>
      <p:pic>
        <p:nvPicPr>
          <p:cNvPr id="14" name="Picture 13" descr="A city with tall buildings&#10;&#10;Description automatically generated">
            <a:extLst>
              <a:ext uri="{FF2B5EF4-FFF2-40B4-BE49-F238E27FC236}">
                <a16:creationId xmlns:a16="http://schemas.microsoft.com/office/drawing/2014/main" id="{23273980-DD53-479A-7918-A935B40D1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2460" y="0"/>
            <a:ext cx="10287000" cy="6858000"/>
          </a:xfrm>
          <a:prstGeom prst="rect">
            <a:avLst/>
          </a:prstGeom>
        </p:spPr>
      </p:pic>
      <p:sp>
        <p:nvSpPr>
          <p:cNvPr id="7" name="Oval 6">
            <a:extLst>
              <a:ext uri="{FF2B5EF4-FFF2-40B4-BE49-F238E27FC236}">
                <a16:creationId xmlns:a16="http://schemas.microsoft.com/office/drawing/2014/main" id="{B179B670-C124-EDAA-A9CB-C0B6227F9D49}"/>
              </a:ext>
            </a:extLst>
          </p:cNvPr>
          <p:cNvSpPr/>
          <p:nvPr/>
        </p:nvSpPr>
        <p:spPr>
          <a:xfrm>
            <a:off x="6096000" y="-2237380"/>
            <a:ext cx="5758849" cy="5758849"/>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AA89975C-1547-7B58-C921-84E5D954A462}"/>
              </a:ext>
            </a:extLst>
          </p:cNvPr>
          <p:cNvSpPr/>
          <p:nvPr/>
        </p:nvSpPr>
        <p:spPr>
          <a:xfrm>
            <a:off x="6096000" y="-1800160"/>
            <a:ext cx="5758849" cy="2546097"/>
          </a:xfrm>
          <a:prstGeom prst="rect">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descr="A building under construction with scaffolding&#10;&#10;Description automatically generated">
            <a:extLst>
              <a:ext uri="{FF2B5EF4-FFF2-40B4-BE49-F238E27FC236}">
                <a16:creationId xmlns:a16="http://schemas.microsoft.com/office/drawing/2014/main" id="{5CF94AAD-F6AF-FE98-6098-9039F7C53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722" y="-618816"/>
            <a:ext cx="6672442" cy="8095631"/>
          </a:xfrm>
          <a:prstGeom prst="rect">
            <a:avLst/>
          </a:prstGeom>
        </p:spPr>
      </p:pic>
      <p:pic>
        <p:nvPicPr>
          <p:cNvPr id="9" name="Picture 8" descr="A cityscape with a body of water&#10;&#10;Description automatically generated">
            <a:extLst>
              <a:ext uri="{FF2B5EF4-FFF2-40B4-BE49-F238E27FC236}">
                <a16:creationId xmlns:a16="http://schemas.microsoft.com/office/drawing/2014/main" id="{F9CDBB1E-F90D-ED80-723E-30BE9D228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7760" y="-1143000"/>
            <a:ext cx="12192000" cy="9144000"/>
          </a:xfrm>
          <a:prstGeom prst="rect">
            <a:avLst/>
          </a:prstGeom>
        </p:spPr>
      </p:pic>
      <p:sp>
        <p:nvSpPr>
          <p:cNvPr id="2" name="Rectangle 1">
            <a:extLst>
              <a:ext uri="{FF2B5EF4-FFF2-40B4-BE49-F238E27FC236}">
                <a16:creationId xmlns:a16="http://schemas.microsoft.com/office/drawing/2014/main" id="{E5318EBB-4741-03C4-C8AB-378A6E0D48DC}"/>
              </a:ext>
            </a:extLst>
          </p:cNvPr>
          <p:cNvSpPr/>
          <p:nvPr/>
        </p:nvSpPr>
        <p:spPr>
          <a:xfrm>
            <a:off x="-650240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Rectangle 2">
            <a:extLst>
              <a:ext uri="{FF2B5EF4-FFF2-40B4-BE49-F238E27FC236}">
                <a16:creationId xmlns:a16="http://schemas.microsoft.com/office/drawing/2014/main" id="{8693F1D3-A556-F468-E401-E240E5F30043}"/>
              </a:ext>
            </a:extLst>
          </p:cNvPr>
          <p:cNvSpPr/>
          <p:nvPr/>
        </p:nvSpPr>
        <p:spPr>
          <a:xfrm>
            <a:off x="12538711" y="0"/>
            <a:ext cx="5972810" cy="685800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AAFE35F0-D36D-A18E-189C-78BD8B4962A2}"/>
              </a:ext>
            </a:extLst>
          </p:cNvPr>
          <p:cNvSpPr/>
          <p:nvPr/>
        </p:nvSpPr>
        <p:spPr>
          <a:xfrm>
            <a:off x="6662477" y="422653"/>
            <a:ext cx="4576943"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D8DE2AE4-7A59-FFCD-245C-C52A0FC99900}"/>
              </a:ext>
            </a:extLst>
          </p:cNvPr>
          <p:cNvSpPr txBox="1"/>
          <p:nvPr/>
        </p:nvSpPr>
        <p:spPr>
          <a:xfrm>
            <a:off x="6348718" y="527701"/>
            <a:ext cx="5204460" cy="1323439"/>
          </a:xfrm>
          <a:prstGeom prst="rect">
            <a:avLst/>
          </a:prstGeom>
          <a:noFill/>
        </p:spPr>
        <p:txBody>
          <a:bodyPr wrap="square" rtlCol="0">
            <a:spAutoFit/>
          </a:bodyPr>
          <a:lstStyle/>
          <a:p>
            <a:pPr algn="ctr"/>
            <a:r>
              <a:rPr lang="en-ZA" sz="4000" b="1" dirty="0">
                <a:solidFill>
                  <a:srgbClr val="1F2C8F"/>
                </a:solidFill>
                <a:latin typeface="+mj-lt"/>
              </a:rPr>
              <a:t>PROGRAMMING STANDARDS</a:t>
            </a:r>
          </a:p>
        </p:txBody>
      </p:sp>
      <p:sp>
        <p:nvSpPr>
          <p:cNvPr id="11" name="Rectangle 10">
            <a:extLst>
              <a:ext uri="{FF2B5EF4-FFF2-40B4-BE49-F238E27FC236}">
                <a16:creationId xmlns:a16="http://schemas.microsoft.com/office/drawing/2014/main" id="{DA04BB0D-3CF3-471B-595A-1F217E443B02}"/>
              </a:ext>
            </a:extLst>
          </p:cNvPr>
          <p:cNvSpPr/>
          <p:nvPr/>
        </p:nvSpPr>
        <p:spPr>
          <a:xfrm>
            <a:off x="5514814" y="2333968"/>
            <a:ext cx="6672442" cy="3515362"/>
          </a:xfrm>
          <a:prstGeom prst="rect">
            <a:avLst/>
          </a:prstGeom>
          <a:solidFill>
            <a:srgbClr val="FDFAF6">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TextBox 11">
            <a:extLst>
              <a:ext uri="{FF2B5EF4-FFF2-40B4-BE49-F238E27FC236}">
                <a16:creationId xmlns:a16="http://schemas.microsoft.com/office/drawing/2014/main" id="{31DE9183-5245-CEDB-81EB-9D6021C2EC90}"/>
              </a:ext>
            </a:extLst>
          </p:cNvPr>
          <p:cNvSpPr txBox="1"/>
          <p:nvPr/>
        </p:nvSpPr>
        <p:spPr>
          <a:xfrm>
            <a:off x="5866974" y="2525023"/>
            <a:ext cx="5878321" cy="1200329"/>
          </a:xfrm>
          <a:prstGeom prst="rect">
            <a:avLst/>
          </a:prstGeom>
          <a:noFill/>
        </p:spPr>
        <p:txBody>
          <a:bodyPr wrap="square" rtlCol="0">
            <a:spAutoFit/>
          </a:bodyPr>
          <a:lstStyle/>
          <a:p>
            <a:pPr marL="285750" indent="-285750">
              <a:buFont typeface="Arial" panose="020B0604020202020204" pitchFamily="34" charset="0"/>
              <a:buChar char="•"/>
            </a:pPr>
            <a:r>
              <a:rPr lang="en-ZA" dirty="0">
                <a:solidFill>
                  <a:srgbClr val="1F2C8F"/>
                </a:solidFill>
              </a:rPr>
              <a:t>C++ Version 17</a:t>
            </a:r>
          </a:p>
          <a:p>
            <a:pPr marL="285750" indent="-285750">
              <a:buFont typeface="Arial" panose="020B0604020202020204" pitchFamily="34" charset="0"/>
              <a:buChar char="•"/>
            </a:pPr>
            <a:r>
              <a:rPr lang="en-ZA" dirty="0">
                <a:solidFill>
                  <a:srgbClr val="1F2C8F"/>
                </a:solidFill>
              </a:rPr>
              <a:t>Usage Conventions</a:t>
            </a:r>
          </a:p>
          <a:p>
            <a:pPr marL="285750" indent="-285750">
              <a:buFont typeface="Arial" panose="020B0604020202020204" pitchFamily="34" charset="0"/>
              <a:buChar char="•"/>
            </a:pPr>
            <a:r>
              <a:rPr lang="en-ZA" dirty="0">
                <a:solidFill>
                  <a:srgbClr val="1F2C8F"/>
                </a:solidFill>
              </a:rPr>
              <a:t>Naming Conventions</a:t>
            </a:r>
          </a:p>
          <a:p>
            <a:pPr marL="285750" indent="-285750">
              <a:buFont typeface="Arial" panose="020B0604020202020204" pitchFamily="34" charset="0"/>
              <a:buChar char="•"/>
            </a:pPr>
            <a:r>
              <a:rPr lang="en-ZA" dirty="0">
                <a:solidFill>
                  <a:srgbClr val="1F2C8F"/>
                </a:solidFill>
              </a:rPr>
              <a:t>GitHub Flow Branching Strategy</a:t>
            </a:r>
          </a:p>
        </p:txBody>
      </p:sp>
    </p:spTree>
    <p:extLst>
      <p:ext uri="{BB962C8B-B14F-4D97-AF65-F5344CB8AC3E}">
        <p14:creationId xmlns:p14="http://schemas.microsoft.com/office/powerpoint/2010/main" val="3899142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EA308AFD-2212-CD5C-2461-717F9911EED7}"/>
            </a:ext>
          </a:extLst>
        </p:cNvPr>
        <p:cNvGrpSpPr/>
        <p:nvPr/>
      </p:nvGrpSpPr>
      <p:grpSpPr>
        <a:xfrm>
          <a:off x="0" y="0"/>
          <a:ext cx="0" cy="0"/>
          <a:chOff x="0" y="0"/>
          <a:chExt cx="0" cy="0"/>
        </a:xfrm>
      </p:grpSpPr>
      <p:pic>
        <p:nvPicPr>
          <p:cNvPr id="6" name="Picture 5" descr="A city with tall buildings&#10;&#10;Description automatically generated">
            <a:extLst>
              <a:ext uri="{FF2B5EF4-FFF2-40B4-BE49-F238E27FC236}">
                <a16:creationId xmlns:a16="http://schemas.microsoft.com/office/drawing/2014/main" id="{F5A54E32-CFA4-79D6-0B61-2F3D75BD2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620" y="0"/>
            <a:ext cx="10287000" cy="6858000"/>
          </a:xfrm>
          <a:prstGeom prst="rect">
            <a:avLst/>
          </a:prstGeom>
        </p:spPr>
      </p:pic>
      <p:sp>
        <p:nvSpPr>
          <p:cNvPr id="7" name="Oval 6">
            <a:extLst>
              <a:ext uri="{FF2B5EF4-FFF2-40B4-BE49-F238E27FC236}">
                <a16:creationId xmlns:a16="http://schemas.microsoft.com/office/drawing/2014/main" id="{420341C0-097C-4CA3-F863-DB5C053044D1}"/>
              </a:ext>
            </a:extLst>
          </p:cNvPr>
          <p:cNvSpPr/>
          <p:nvPr/>
        </p:nvSpPr>
        <p:spPr>
          <a:xfrm>
            <a:off x="6096000" y="-6598364"/>
            <a:ext cx="5758849" cy="5758849"/>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CFCB1957-C566-38E9-21C5-844A13F7109B}"/>
              </a:ext>
            </a:extLst>
          </p:cNvPr>
          <p:cNvSpPr/>
          <p:nvPr/>
        </p:nvSpPr>
        <p:spPr>
          <a:xfrm>
            <a:off x="6096000" y="-6161144"/>
            <a:ext cx="5758849" cy="2546097"/>
          </a:xfrm>
          <a:prstGeom prst="rect">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descr="A building under construction with scaffolding&#10;&#10;Description automatically generated">
            <a:extLst>
              <a:ext uri="{FF2B5EF4-FFF2-40B4-BE49-F238E27FC236}">
                <a16:creationId xmlns:a16="http://schemas.microsoft.com/office/drawing/2014/main" id="{929AFDB1-447A-BE8A-B673-F8FCFE921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8402" y="-618816"/>
            <a:ext cx="6672442" cy="8095631"/>
          </a:xfrm>
          <a:prstGeom prst="rect">
            <a:avLst/>
          </a:prstGeom>
        </p:spPr>
      </p:pic>
      <p:sp>
        <p:nvSpPr>
          <p:cNvPr id="2" name="Rectangle 1">
            <a:extLst>
              <a:ext uri="{FF2B5EF4-FFF2-40B4-BE49-F238E27FC236}">
                <a16:creationId xmlns:a16="http://schemas.microsoft.com/office/drawing/2014/main" id="{5F71303F-74B7-2CF5-069D-CC315C56D66F}"/>
              </a:ext>
            </a:extLst>
          </p:cNvPr>
          <p:cNvSpPr/>
          <p:nvPr/>
        </p:nvSpPr>
        <p:spPr>
          <a:xfrm>
            <a:off x="-1858884"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Rectangle 2">
            <a:extLst>
              <a:ext uri="{FF2B5EF4-FFF2-40B4-BE49-F238E27FC236}">
                <a16:creationId xmlns:a16="http://schemas.microsoft.com/office/drawing/2014/main" id="{87FDB658-BDE7-99B4-8B57-E9F592297A5C}"/>
              </a:ext>
            </a:extLst>
          </p:cNvPr>
          <p:cNvSpPr/>
          <p:nvPr/>
        </p:nvSpPr>
        <p:spPr>
          <a:xfrm>
            <a:off x="12538711" y="0"/>
            <a:ext cx="5972810" cy="685800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B41DA28F-5E92-9618-5A78-3021FC405ABE}"/>
              </a:ext>
            </a:extLst>
          </p:cNvPr>
          <p:cNvSpPr/>
          <p:nvPr/>
        </p:nvSpPr>
        <p:spPr>
          <a:xfrm>
            <a:off x="3807528" y="363819"/>
            <a:ext cx="4576943"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67BB66DC-E938-B0CA-5335-8F9F87710F90}"/>
              </a:ext>
            </a:extLst>
          </p:cNvPr>
          <p:cNvSpPr txBox="1"/>
          <p:nvPr/>
        </p:nvSpPr>
        <p:spPr>
          <a:xfrm>
            <a:off x="3493770" y="468869"/>
            <a:ext cx="5204460" cy="1323439"/>
          </a:xfrm>
          <a:prstGeom prst="rect">
            <a:avLst/>
          </a:prstGeom>
          <a:noFill/>
        </p:spPr>
        <p:txBody>
          <a:bodyPr wrap="square" rtlCol="0">
            <a:spAutoFit/>
          </a:bodyPr>
          <a:lstStyle/>
          <a:p>
            <a:pPr algn="ctr"/>
            <a:r>
              <a:rPr lang="en-ZA" sz="4000" b="1" dirty="0">
                <a:solidFill>
                  <a:srgbClr val="1F2C8F"/>
                </a:solidFill>
                <a:latin typeface="+mj-lt"/>
              </a:rPr>
              <a:t>FUNCTIONAL</a:t>
            </a:r>
          </a:p>
          <a:p>
            <a:pPr algn="ctr"/>
            <a:r>
              <a:rPr lang="en-ZA" sz="4000" b="1" dirty="0">
                <a:solidFill>
                  <a:srgbClr val="1F2C8F"/>
                </a:solidFill>
                <a:latin typeface="+mj-lt"/>
              </a:rPr>
              <a:t>REQUIREMENTS</a:t>
            </a:r>
          </a:p>
        </p:txBody>
      </p:sp>
    </p:spTree>
    <p:extLst>
      <p:ext uri="{BB962C8B-B14F-4D97-AF65-F5344CB8AC3E}">
        <p14:creationId xmlns:p14="http://schemas.microsoft.com/office/powerpoint/2010/main" val="2645103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6B8737C5-EA10-E662-4D7A-EFD946A653D5}"/>
            </a:ext>
          </a:extLst>
        </p:cNvPr>
        <p:cNvGrpSpPr/>
        <p:nvPr/>
      </p:nvGrpSpPr>
      <p:grpSpPr>
        <a:xfrm>
          <a:off x="0" y="0"/>
          <a:ext cx="0" cy="0"/>
          <a:chOff x="0" y="0"/>
          <a:chExt cx="0" cy="0"/>
        </a:xfrm>
      </p:grpSpPr>
      <p:pic>
        <p:nvPicPr>
          <p:cNvPr id="20" name="Picture 19" descr="A street with purple flowers&#10;&#10;Description automatically generated">
            <a:extLst>
              <a:ext uri="{FF2B5EF4-FFF2-40B4-BE49-F238E27FC236}">
                <a16:creationId xmlns:a16="http://schemas.microsoft.com/office/drawing/2014/main" id="{8D4A004A-EA92-B4EE-2EE0-9ED28205C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1840" y="0"/>
            <a:ext cx="10287000" cy="6858000"/>
          </a:xfrm>
          <a:prstGeom prst="rect">
            <a:avLst/>
          </a:prstGeom>
        </p:spPr>
      </p:pic>
      <p:pic>
        <p:nvPicPr>
          <p:cNvPr id="6" name="Picture 5" descr="A city with tall buildings&#10;&#10;Description automatically generated">
            <a:extLst>
              <a:ext uri="{FF2B5EF4-FFF2-40B4-BE49-F238E27FC236}">
                <a16:creationId xmlns:a16="http://schemas.microsoft.com/office/drawing/2014/main" id="{9548F47A-10FA-6003-7908-82852BA07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20" y="-2981960"/>
            <a:ext cx="17320260" cy="11546840"/>
          </a:xfrm>
          <a:prstGeom prst="rect">
            <a:avLst/>
          </a:prstGeom>
          <a:effectLst>
            <a:glow>
              <a:schemeClr val="accent1">
                <a:alpha val="40000"/>
              </a:schemeClr>
            </a:glow>
            <a:reflection stA="45000" endPos="0" dist="50800" dir="5400000" sy="-100000" algn="bl" rotWithShape="0"/>
          </a:effectLst>
        </p:spPr>
      </p:pic>
      <p:sp>
        <p:nvSpPr>
          <p:cNvPr id="2" name="Rectangle 1">
            <a:extLst>
              <a:ext uri="{FF2B5EF4-FFF2-40B4-BE49-F238E27FC236}">
                <a16:creationId xmlns:a16="http://schemas.microsoft.com/office/drawing/2014/main" id="{453385FE-508B-25F9-DDF9-5464A056AF6E}"/>
              </a:ext>
            </a:extLst>
          </p:cNvPr>
          <p:cNvSpPr/>
          <p:nvPr/>
        </p:nvSpPr>
        <p:spPr>
          <a:xfrm>
            <a:off x="624840" y="2002406"/>
            <a:ext cx="5471160" cy="4245994"/>
          </a:xfrm>
          <a:prstGeom prst="rect">
            <a:avLst/>
          </a:prstGeom>
          <a:solidFill>
            <a:srgbClr val="AAC3E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Rectangle 2">
            <a:extLst>
              <a:ext uri="{FF2B5EF4-FFF2-40B4-BE49-F238E27FC236}">
                <a16:creationId xmlns:a16="http://schemas.microsoft.com/office/drawing/2014/main" id="{A3B94FF1-724B-3ED0-30CF-BC01F1364B8A}"/>
              </a:ext>
            </a:extLst>
          </p:cNvPr>
          <p:cNvSpPr/>
          <p:nvPr/>
        </p:nvSpPr>
        <p:spPr>
          <a:xfrm>
            <a:off x="6095999" y="2002406"/>
            <a:ext cx="5471160" cy="4245994"/>
          </a:xfrm>
          <a:prstGeom prst="rect">
            <a:avLst/>
          </a:prstGeom>
          <a:solidFill>
            <a:srgbClr val="D2D592">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0B7D5D94-4C1C-27F8-5625-0FC62758BE1B}"/>
              </a:ext>
            </a:extLst>
          </p:cNvPr>
          <p:cNvSpPr/>
          <p:nvPr/>
        </p:nvSpPr>
        <p:spPr>
          <a:xfrm>
            <a:off x="3807528" y="363819"/>
            <a:ext cx="4576943"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30768909-7746-C634-4BDC-A11AC111B742}"/>
              </a:ext>
            </a:extLst>
          </p:cNvPr>
          <p:cNvSpPr txBox="1"/>
          <p:nvPr/>
        </p:nvSpPr>
        <p:spPr>
          <a:xfrm>
            <a:off x="3493770" y="468869"/>
            <a:ext cx="5204460" cy="1323439"/>
          </a:xfrm>
          <a:prstGeom prst="rect">
            <a:avLst/>
          </a:prstGeom>
          <a:noFill/>
        </p:spPr>
        <p:txBody>
          <a:bodyPr wrap="square" rtlCol="0">
            <a:spAutoFit/>
          </a:bodyPr>
          <a:lstStyle/>
          <a:p>
            <a:pPr algn="ctr"/>
            <a:r>
              <a:rPr lang="en-ZA" sz="4000" b="1" dirty="0">
                <a:solidFill>
                  <a:srgbClr val="1F2C8F"/>
                </a:solidFill>
                <a:latin typeface="+mj-lt"/>
              </a:rPr>
              <a:t>FUNCTIONAL</a:t>
            </a:r>
          </a:p>
          <a:p>
            <a:pPr algn="ctr"/>
            <a:r>
              <a:rPr lang="en-ZA" sz="4000" b="1" dirty="0">
                <a:solidFill>
                  <a:srgbClr val="1F2C8F"/>
                </a:solidFill>
                <a:latin typeface="+mj-lt"/>
              </a:rPr>
              <a:t>REQUIREMENTS</a:t>
            </a:r>
          </a:p>
        </p:txBody>
      </p:sp>
      <p:sp>
        <p:nvSpPr>
          <p:cNvPr id="19" name="Rectangle 9">
            <a:extLst>
              <a:ext uri="{FF2B5EF4-FFF2-40B4-BE49-F238E27FC236}">
                <a16:creationId xmlns:a16="http://schemas.microsoft.com/office/drawing/2014/main" id="{1B5EA886-8708-EDB1-5959-7A14FEA39794}"/>
              </a:ext>
            </a:extLst>
          </p:cNvPr>
          <p:cNvSpPr>
            <a:spLocks noChangeArrowheads="1"/>
          </p:cNvSpPr>
          <p:nvPr/>
        </p:nvSpPr>
        <p:spPr bwMode="auto">
          <a:xfrm>
            <a:off x="722375" y="2001744"/>
            <a:ext cx="1084478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City Management</a:t>
            </a:r>
            <a:r>
              <a:rPr kumimoji="0" lang="en-US" altLang="en-US" b="0" i="0" u="none" strike="noStrike" cap="none" normalizeH="0" baseline="0" dirty="0">
                <a:ln>
                  <a:noFill/>
                </a:ln>
                <a:solidFill>
                  <a:schemeClr val="tx1"/>
                </a:solidFill>
                <a:effectLst/>
              </a:rPr>
              <a:t>: Oversee city infrastructure, utilities, and citizen well-being; simulation adapts in real-time or turn-based modes.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Building Construction</a:t>
            </a:r>
            <a:r>
              <a:rPr kumimoji="0" lang="en-US" altLang="en-US" b="0" i="0" u="none" strike="noStrike" cap="none" normalizeH="0" baseline="0" dirty="0">
                <a:ln>
                  <a:noFill/>
                </a:ln>
                <a:solidFill>
                  <a:schemeClr val="tx1"/>
                </a:solidFill>
                <a:effectLst/>
              </a:rPr>
              <a:t>: Construct residential, commercial, industrial, and landmark buildings with unique costs and impacts.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Utility Management</a:t>
            </a:r>
            <a:r>
              <a:rPr kumimoji="0" lang="en-US" altLang="en-US" b="0" i="0" u="none" strike="noStrike" cap="none" normalizeH="0" baseline="0" dirty="0">
                <a:ln>
                  <a:noFill/>
                </a:ln>
                <a:solidFill>
                  <a:schemeClr val="tx1"/>
                </a:solidFill>
                <a:effectLst/>
              </a:rPr>
              <a:t>: Manage utilities (power, water, waste) to ensure efficient city operation and citizen 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Transportation</a:t>
            </a:r>
            <a:r>
              <a:rPr kumimoji="0" lang="en-US" altLang="en-US" b="0" i="0" u="none" strike="noStrike" cap="none" normalizeH="0" baseline="0" dirty="0">
                <a:ln>
                  <a:noFill/>
                </a:ln>
                <a:solidFill>
                  <a:schemeClr val="tx1"/>
                </a:solidFill>
                <a:effectLst/>
              </a:rPr>
              <a:t>: Build roads and transit to reduce commute times, traffic congestion, and boost connectivity.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Citizen Management</a:t>
            </a:r>
            <a:r>
              <a:rPr kumimoji="0" lang="en-US" altLang="en-US" b="0" i="0" u="none" strike="noStrike" cap="none" normalizeH="0" baseline="0" dirty="0">
                <a:ln>
                  <a:noFill/>
                </a:ln>
                <a:solidFill>
                  <a:schemeClr val="tx1"/>
                </a:solidFill>
                <a:effectLst/>
              </a:rPr>
              <a:t>: Handle population dynamics, employment, services, and government policy impacts.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Government &amp; Policies</a:t>
            </a:r>
            <a:r>
              <a:rPr kumimoji="0" lang="en-US" altLang="en-US" b="0" i="0" u="none" strike="noStrike" cap="none" normalizeH="0" baseline="0" dirty="0">
                <a:ln>
                  <a:noFill/>
                </a:ln>
                <a:solidFill>
                  <a:schemeClr val="tx1"/>
                </a:solidFill>
                <a:effectLst/>
              </a:rPr>
              <a:t>: Control taxes, budget, and policies that influence growth and citizen contentment.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Resource Allocation</a:t>
            </a:r>
            <a:r>
              <a:rPr kumimoji="0" lang="en-US" altLang="en-US" b="0" i="0" u="none" strike="noStrike" cap="none" normalizeH="0" baseline="0" dirty="0">
                <a:ln>
                  <a:noFill/>
                </a:ln>
                <a:solidFill>
                  <a:schemeClr val="tx1"/>
                </a:solidFill>
                <a:effectLst/>
              </a:rPr>
              <a:t>: Track resources (materials, energy) and manage budgets to support city expansion.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Economic Growth</a:t>
            </a:r>
            <a:r>
              <a:rPr kumimoji="0" lang="en-US" altLang="en-US" b="0" i="0" u="none" strike="noStrike" cap="none" normalizeH="0" baseline="0" dirty="0">
                <a:ln>
                  <a:noFill/>
                </a:ln>
                <a:solidFill>
                  <a:schemeClr val="tx1"/>
                </a:solidFill>
                <a:effectLst/>
              </a:rPr>
              <a:t>: Set tax rates, fund services, and foster economic activity for sustained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City Growth Dynamics</a:t>
            </a:r>
            <a:r>
              <a:rPr kumimoji="0" lang="en-US" altLang="en-US" b="0" i="0" u="none" strike="noStrike" cap="none" normalizeH="0" baseline="0" dirty="0">
                <a:ln>
                  <a:noFill/>
                </a:ln>
                <a:solidFill>
                  <a:schemeClr val="tx1"/>
                </a:solidFill>
                <a:effectLst/>
              </a:rPr>
              <a:t>: Simulate growth in population, economy, and infrastructure, driven by policies and resources.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Component Interactions</a:t>
            </a:r>
            <a:r>
              <a:rPr kumimoji="0" lang="en-US" altLang="en-US" b="0" i="0" u="none" strike="noStrike" cap="none" normalizeH="0" baseline="0" dirty="0">
                <a:ln>
                  <a:noFill/>
                </a:ln>
                <a:solidFill>
                  <a:schemeClr val="tx1"/>
                </a:solidFill>
                <a:effectLst/>
              </a:rPr>
              <a:t>: Integrate buildings, utilities, transportation, and policies to create a cohesive, responsive city ecosystem. </a:t>
            </a:r>
          </a:p>
        </p:txBody>
      </p:sp>
    </p:spTree>
    <p:extLst>
      <p:ext uri="{BB962C8B-B14F-4D97-AF65-F5344CB8AC3E}">
        <p14:creationId xmlns:p14="http://schemas.microsoft.com/office/powerpoint/2010/main" val="4290175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81B98F07-DF94-4092-4B1F-1138604A9569}"/>
            </a:ext>
          </a:extLst>
        </p:cNvPr>
        <p:cNvGrpSpPr/>
        <p:nvPr/>
      </p:nvGrpSpPr>
      <p:grpSpPr>
        <a:xfrm>
          <a:off x="0" y="0"/>
          <a:ext cx="0" cy="0"/>
          <a:chOff x="0" y="0"/>
          <a:chExt cx="0" cy="0"/>
        </a:xfrm>
      </p:grpSpPr>
      <p:pic>
        <p:nvPicPr>
          <p:cNvPr id="9" name="Picture 8" descr="A city with tall buildings&#10;&#10;Description automatically generated">
            <a:extLst>
              <a:ext uri="{FF2B5EF4-FFF2-40B4-BE49-F238E27FC236}">
                <a16:creationId xmlns:a16="http://schemas.microsoft.com/office/drawing/2014/main" id="{6A4E4887-2320-1F5D-7AD4-FA0BD0066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4720" y="-2981960"/>
            <a:ext cx="17320260" cy="11546840"/>
          </a:xfrm>
          <a:prstGeom prst="rect">
            <a:avLst/>
          </a:prstGeom>
          <a:effectLst>
            <a:glow>
              <a:schemeClr val="accent1">
                <a:alpha val="40000"/>
              </a:schemeClr>
            </a:glow>
            <a:reflection stA="45000" endPos="0" dist="50800" dir="5400000" sy="-100000" algn="bl" rotWithShape="0"/>
          </a:effectLst>
        </p:spPr>
      </p:pic>
      <p:pic>
        <p:nvPicPr>
          <p:cNvPr id="5" name="Picture 4" descr="A street with purple flowers&#10;&#10;Description automatically generated">
            <a:extLst>
              <a:ext uri="{FF2B5EF4-FFF2-40B4-BE49-F238E27FC236}">
                <a16:creationId xmlns:a16="http://schemas.microsoft.com/office/drawing/2014/main" id="{F46332F1-F54D-6526-3A19-134FEF7B4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87000" cy="6858000"/>
          </a:xfrm>
          <a:prstGeom prst="rect">
            <a:avLst/>
          </a:prstGeom>
        </p:spPr>
      </p:pic>
      <p:sp>
        <p:nvSpPr>
          <p:cNvPr id="3" name="Rectangle 2">
            <a:extLst>
              <a:ext uri="{FF2B5EF4-FFF2-40B4-BE49-F238E27FC236}">
                <a16:creationId xmlns:a16="http://schemas.microsoft.com/office/drawing/2014/main" id="{FEF26FF1-0AF3-A36C-D482-7D424561B303}"/>
              </a:ext>
            </a:extLst>
          </p:cNvPr>
          <p:cNvSpPr/>
          <p:nvPr/>
        </p:nvSpPr>
        <p:spPr>
          <a:xfrm>
            <a:off x="7631428" y="-1275080"/>
            <a:ext cx="6096001" cy="813308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91E22D64-1414-8A47-2A74-9075E894D4F8}"/>
              </a:ext>
            </a:extLst>
          </p:cNvPr>
          <p:cNvSpPr/>
          <p:nvPr/>
        </p:nvSpPr>
        <p:spPr>
          <a:xfrm>
            <a:off x="3990407" y="196178"/>
            <a:ext cx="4576943" cy="1117509"/>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E6A5D5F5-4184-DA7E-9F1D-27FF4139623E}"/>
              </a:ext>
            </a:extLst>
          </p:cNvPr>
          <p:cNvSpPr txBox="1"/>
          <p:nvPr/>
        </p:nvSpPr>
        <p:spPr>
          <a:xfrm>
            <a:off x="3676649" y="400990"/>
            <a:ext cx="5204460" cy="707886"/>
          </a:xfrm>
          <a:prstGeom prst="rect">
            <a:avLst/>
          </a:prstGeom>
          <a:noFill/>
        </p:spPr>
        <p:txBody>
          <a:bodyPr wrap="square" rtlCol="0">
            <a:spAutoFit/>
          </a:bodyPr>
          <a:lstStyle/>
          <a:p>
            <a:pPr algn="ctr"/>
            <a:r>
              <a:rPr lang="en-ZA" sz="4000" b="1" dirty="0">
                <a:solidFill>
                  <a:srgbClr val="1F2C8F"/>
                </a:solidFill>
                <a:latin typeface="+mj-lt"/>
              </a:rPr>
              <a:t>ASSUMPTIONS</a:t>
            </a:r>
          </a:p>
        </p:txBody>
      </p:sp>
      <p:sp>
        <p:nvSpPr>
          <p:cNvPr id="10" name="Rectangle 9">
            <a:extLst>
              <a:ext uri="{FF2B5EF4-FFF2-40B4-BE49-F238E27FC236}">
                <a16:creationId xmlns:a16="http://schemas.microsoft.com/office/drawing/2014/main" id="{0402C82D-9DCE-A264-980B-D0163D654A51}"/>
              </a:ext>
            </a:extLst>
          </p:cNvPr>
          <p:cNvSpPr/>
          <p:nvPr/>
        </p:nvSpPr>
        <p:spPr>
          <a:xfrm>
            <a:off x="-6217524"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120657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190</TotalTime>
  <Words>1687</Words>
  <Application>Microsoft Office PowerPoint</Application>
  <PresentationFormat>Widescreen</PresentationFormat>
  <Paragraphs>128</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Zander van Schoor</dc:creator>
  <cp:lastModifiedBy>Zander van Schoor</cp:lastModifiedBy>
  <cp:revision>4</cp:revision>
  <dcterms:created xsi:type="dcterms:W3CDTF">2024-11-04T18:34:27Z</dcterms:created>
  <dcterms:modified xsi:type="dcterms:W3CDTF">2024-11-04T21:45:22Z</dcterms:modified>
</cp:coreProperties>
</file>